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9" r:id="rId6"/>
    <p:sldId id="270" r:id="rId7"/>
    <p:sldId id="273" r:id="rId8"/>
    <p:sldId id="377" r:id="rId9"/>
    <p:sldId id="376" r:id="rId10"/>
    <p:sldId id="378" r:id="rId11"/>
    <p:sldId id="380" r:id="rId12"/>
    <p:sldId id="341" r:id="rId13"/>
    <p:sldId id="379" r:id="rId14"/>
    <p:sldId id="354" r:id="rId15"/>
    <p:sldId id="275" r:id="rId16"/>
    <p:sldId id="349" r:id="rId17"/>
    <p:sldId id="356" r:id="rId18"/>
    <p:sldId id="357" r:id="rId19"/>
    <p:sldId id="359" r:id="rId20"/>
    <p:sldId id="370" r:id="rId21"/>
    <p:sldId id="381" r:id="rId22"/>
    <p:sldId id="382" r:id="rId23"/>
    <p:sldId id="261" r:id="rId24"/>
  </p:sldIdLst>
  <p:sldSz cx="12192000" cy="6858000"/>
  <p:notesSz cx="6797675" cy="992822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ьга Ильина" initials="ОИ" lastIdx="2" clrIdx="0">
    <p:extLst>
      <p:ext uri="{19B8F6BF-5375-455C-9EA6-DF929625EA0E}">
        <p15:presenceInfo xmlns:p15="http://schemas.microsoft.com/office/powerpoint/2012/main" userId="5613ccdf239d5f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71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71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33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19DD54-F683-436F-AC8D-09ED9F9EEA49}" type="doc">
      <dgm:prSet loTypeId="urn:microsoft.com/office/officeart/2005/8/layout/cycle6" loCatId="cycle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527D24D-29DA-4E57-AD54-BB41E06564D6}">
      <dgm:prSet phldrT="[Текст]" custT="1"/>
      <dgm:spPr/>
      <dgm:t>
        <a:bodyPr/>
        <a:lstStyle/>
        <a:p>
          <a:r>
            <a:rPr lang="ru-RU" sz="2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Общее образование</a:t>
          </a:r>
        </a:p>
      </dgm:t>
    </dgm:pt>
    <dgm:pt modelId="{75C8357B-1C94-4A44-B37C-7E7552C797ED}" type="parTrans" cxnId="{FF81F400-EB88-4703-8E90-BF3F679AF6B3}">
      <dgm:prSet/>
      <dgm:spPr/>
      <dgm:t>
        <a:bodyPr/>
        <a:lstStyle/>
        <a:p>
          <a:endParaRPr lang="ru-RU" sz="2200"/>
        </a:p>
      </dgm:t>
    </dgm:pt>
    <dgm:pt modelId="{91BDB353-A794-4843-B853-9773CF1146EA}" type="sibTrans" cxnId="{FF81F400-EB88-4703-8E90-BF3F679AF6B3}">
      <dgm:prSet/>
      <dgm:spPr/>
      <dgm:t>
        <a:bodyPr/>
        <a:lstStyle/>
        <a:p>
          <a:endParaRPr lang="ru-RU" sz="2200">
            <a:ln>
              <a:solidFill>
                <a:schemeClr val="tx1"/>
              </a:solidFill>
            </a:ln>
            <a:solidFill>
              <a:srgbClr val="FFFF00"/>
            </a:solidFill>
          </a:endParaRPr>
        </a:p>
      </dgm:t>
    </dgm:pt>
    <dgm:pt modelId="{FB10610F-E9CF-416D-B7FC-B3993EF2B266}">
      <dgm:prSet phldrT="[Текст]" custT="1"/>
      <dgm:spPr/>
      <dgm:t>
        <a:bodyPr/>
        <a:lstStyle/>
        <a:p>
          <a:r>
            <a:rPr lang="ru-RU" sz="2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Профессиональное образование</a:t>
          </a:r>
        </a:p>
      </dgm:t>
    </dgm:pt>
    <dgm:pt modelId="{49B94B68-794E-4D87-955A-3EFD71D50E2C}" type="parTrans" cxnId="{B00E7E4F-1550-482D-9BCF-24FBDDBA0231}">
      <dgm:prSet/>
      <dgm:spPr/>
      <dgm:t>
        <a:bodyPr/>
        <a:lstStyle/>
        <a:p>
          <a:endParaRPr lang="ru-RU" sz="2200"/>
        </a:p>
      </dgm:t>
    </dgm:pt>
    <dgm:pt modelId="{97CD07FA-8598-4E1B-AB1D-0D4588D0B15C}" type="sibTrans" cxnId="{B00E7E4F-1550-482D-9BCF-24FBDDBA0231}">
      <dgm:prSet/>
      <dgm:spPr/>
      <dgm:t>
        <a:bodyPr/>
        <a:lstStyle/>
        <a:p>
          <a:endParaRPr lang="ru-RU" sz="2200"/>
        </a:p>
      </dgm:t>
    </dgm:pt>
    <dgm:pt modelId="{480EA4DE-7C8A-467A-840D-104F96655B41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800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Дополнительное профессиональное образование</a:t>
          </a:r>
        </a:p>
      </dgm:t>
    </dgm:pt>
    <dgm:pt modelId="{BAB3D81E-40C4-4F27-8110-123BCE8FD394}" type="parTrans" cxnId="{9CD8952E-95F8-4CC4-AA8C-182B6B4EE57A}">
      <dgm:prSet/>
      <dgm:spPr/>
      <dgm:t>
        <a:bodyPr/>
        <a:lstStyle/>
        <a:p>
          <a:endParaRPr lang="ru-RU" sz="2200"/>
        </a:p>
      </dgm:t>
    </dgm:pt>
    <dgm:pt modelId="{BA471FA4-A07C-4814-BC17-D2B9302115DA}" type="sibTrans" cxnId="{9CD8952E-95F8-4CC4-AA8C-182B6B4EE57A}">
      <dgm:prSet/>
      <dgm:spPr/>
      <dgm:t>
        <a:bodyPr/>
        <a:lstStyle/>
        <a:p>
          <a:endParaRPr lang="ru-RU" sz="2200"/>
        </a:p>
      </dgm:t>
    </dgm:pt>
    <dgm:pt modelId="{B138147B-2204-4891-AA08-CF855F53758C}">
      <dgm:prSet phldrT="[Текст]" custT="1"/>
      <dgm:spPr/>
      <dgm:t>
        <a:bodyPr/>
        <a:lstStyle/>
        <a:p>
          <a:r>
            <a:rPr lang="ru-RU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Профессиональное обучение</a:t>
          </a:r>
        </a:p>
      </dgm:t>
    </dgm:pt>
    <dgm:pt modelId="{1B9357F3-AF0B-44C6-A308-315199F25982}" type="parTrans" cxnId="{A713B16E-16D4-459E-8F6D-F9BBE7B38E13}">
      <dgm:prSet/>
      <dgm:spPr/>
      <dgm:t>
        <a:bodyPr/>
        <a:lstStyle/>
        <a:p>
          <a:endParaRPr lang="ru-RU" sz="2200"/>
        </a:p>
      </dgm:t>
    </dgm:pt>
    <dgm:pt modelId="{B9D76344-A9D1-40F8-A3ED-95BA54A23FE0}" type="sibTrans" cxnId="{A713B16E-16D4-459E-8F6D-F9BBE7B38E13}">
      <dgm:prSet/>
      <dgm:spPr/>
      <dgm:t>
        <a:bodyPr/>
        <a:lstStyle/>
        <a:p>
          <a:endParaRPr lang="ru-RU" sz="2200"/>
        </a:p>
      </dgm:t>
    </dgm:pt>
    <dgm:pt modelId="{5128DC6F-142F-40B8-AFCE-1C0992624F11}" type="pres">
      <dgm:prSet presAssocID="{5919DD54-F683-436F-AC8D-09ED9F9EEA49}" presName="cycle" presStyleCnt="0">
        <dgm:presLayoutVars>
          <dgm:dir/>
          <dgm:resizeHandles val="exact"/>
        </dgm:presLayoutVars>
      </dgm:prSet>
      <dgm:spPr/>
    </dgm:pt>
    <dgm:pt modelId="{C189192A-8AD1-4E40-8D9B-62506BA98DD8}" type="pres">
      <dgm:prSet presAssocID="{9527D24D-29DA-4E57-AD54-BB41E06564D6}" presName="node" presStyleLbl="node1" presStyleIdx="0" presStyleCnt="4" custScaleX="214294" custScaleY="54772" custRadScaleRad="87885" custRadScaleInc="-924">
        <dgm:presLayoutVars>
          <dgm:bulletEnabled val="1"/>
        </dgm:presLayoutVars>
      </dgm:prSet>
      <dgm:spPr/>
    </dgm:pt>
    <dgm:pt modelId="{E21056E9-588F-4D8C-AE69-1B049D577ABE}" type="pres">
      <dgm:prSet presAssocID="{9527D24D-29DA-4E57-AD54-BB41E06564D6}" presName="spNode" presStyleCnt="0"/>
      <dgm:spPr/>
    </dgm:pt>
    <dgm:pt modelId="{935D1586-5071-49B5-A2F9-46EB35DA51ED}" type="pres">
      <dgm:prSet presAssocID="{91BDB353-A794-4843-B853-9773CF1146EA}" presName="sibTrans" presStyleLbl="sibTrans1D1" presStyleIdx="0" presStyleCnt="4"/>
      <dgm:spPr/>
    </dgm:pt>
    <dgm:pt modelId="{507D9BD6-2890-45B7-A2EB-D03A1FDBEA35}" type="pres">
      <dgm:prSet presAssocID="{FB10610F-E9CF-416D-B7FC-B3993EF2B266}" presName="node" presStyleLbl="node1" presStyleIdx="1" presStyleCnt="4" custScaleX="207439" custScaleY="68359">
        <dgm:presLayoutVars>
          <dgm:bulletEnabled val="1"/>
        </dgm:presLayoutVars>
      </dgm:prSet>
      <dgm:spPr/>
    </dgm:pt>
    <dgm:pt modelId="{609A444E-7E71-4B9A-B0FF-9FF9013AA35F}" type="pres">
      <dgm:prSet presAssocID="{FB10610F-E9CF-416D-B7FC-B3993EF2B266}" presName="spNode" presStyleCnt="0"/>
      <dgm:spPr/>
    </dgm:pt>
    <dgm:pt modelId="{DFC4ED35-EC68-4FC9-8FB6-9F8E67088321}" type="pres">
      <dgm:prSet presAssocID="{97CD07FA-8598-4E1B-AB1D-0D4588D0B15C}" presName="sibTrans" presStyleLbl="sibTrans1D1" presStyleIdx="1" presStyleCnt="4"/>
      <dgm:spPr/>
    </dgm:pt>
    <dgm:pt modelId="{49D5FDE2-1182-44D8-B1C2-03062E1AEED3}" type="pres">
      <dgm:prSet presAssocID="{480EA4DE-7C8A-467A-840D-104F96655B41}" presName="node" presStyleLbl="node1" presStyleIdx="2" presStyleCnt="4" custScaleX="228575" custScaleY="77224" custRadScaleRad="91642" custRadScaleInc="886">
        <dgm:presLayoutVars>
          <dgm:bulletEnabled val="1"/>
        </dgm:presLayoutVars>
      </dgm:prSet>
      <dgm:spPr/>
    </dgm:pt>
    <dgm:pt modelId="{27EBFD69-7BF3-476F-B8EB-7CB7EF9FC1F6}" type="pres">
      <dgm:prSet presAssocID="{480EA4DE-7C8A-467A-840D-104F96655B41}" presName="spNode" presStyleCnt="0"/>
      <dgm:spPr/>
    </dgm:pt>
    <dgm:pt modelId="{2F3D8719-9CC6-4252-87FD-3FD302FB1377}" type="pres">
      <dgm:prSet presAssocID="{BA471FA4-A07C-4814-BC17-D2B9302115DA}" presName="sibTrans" presStyleLbl="sibTrans1D1" presStyleIdx="2" presStyleCnt="4"/>
      <dgm:spPr/>
    </dgm:pt>
    <dgm:pt modelId="{A21D4FDD-9EF9-41EC-94F8-070D47578829}" type="pres">
      <dgm:prSet presAssocID="{B138147B-2204-4891-AA08-CF855F53758C}" presName="node" presStyleLbl="node1" presStyleIdx="3" presStyleCnt="4" custScaleX="210427" custScaleY="68661">
        <dgm:presLayoutVars>
          <dgm:bulletEnabled val="1"/>
        </dgm:presLayoutVars>
      </dgm:prSet>
      <dgm:spPr/>
    </dgm:pt>
    <dgm:pt modelId="{90564740-BFAB-4975-8808-2946C6A8F71C}" type="pres">
      <dgm:prSet presAssocID="{B138147B-2204-4891-AA08-CF855F53758C}" presName="spNode" presStyleCnt="0"/>
      <dgm:spPr/>
    </dgm:pt>
    <dgm:pt modelId="{E994EEA9-E951-4C72-B8EE-BE18127BA1F0}" type="pres">
      <dgm:prSet presAssocID="{B9D76344-A9D1-40F8-A3ED-95BA54A23FE0}" presName="sibTrans" presStyleLbl="sibTrans1D1" presStyleIdx="3" presStyleCnt="4"/>
      <dgm:spPr/>
    </dgm:pt>
  </dgm:ptLst>
  <dgm:cxnLst>
    <dgm:cxn modelId="{FF81F400-EB88-4703-8E90-BF3F679AF6B3}" srcId="{5919DD54-F683-436F-AC8D-09ED9F9EEA49}" destId="{9527D24D-29DA-4E57-AD54-BB41E06564D6}" srcOrd="0" destOrd="0" parTransId="{75C8357B-1C94-4A44-B37C-7E7552C797ED}" sibTransId="{91BDB353-A794-4843-B853-9773CF1146EA}"/>
    <dgm:cxn modelId="{DF320B27-B2D2-41A0-A12E-77A7E50B5683}" type="presOf" srcId="{5919DD54-F683-436F-AC8D-09ED9F9EEA49}" destId="{5128DC6F-142F-40B8-AFCE-1C0992624F11}" srcOrd="0" destOrd="0" presId="urn:microsoft.com/office/officeart/2005/8/layout/cycle6"/>
    <dgm:cxn modelId="{9CD8952E-95F8-4CC4-AA8C-182B6B4EE57A}" srcId="{5919DD54-F683-436F-AC8D-09ED9F9EEA49}" destId="{480EA4DE-7C8A-467A-840D-104F96655B41}" srcOrd="2" destOrd="0" parTransId="{BAB3D81E-40C4-4F27-8110-123BCE8FD394}" sibTransId="{BA471FA4-A07C-4814-BC17-D2B9302115DA}"/>
    <dgm:cxn modelId="{D6805346-BD29-42ED-A618-23D98F06C030}" type="presOf" srcId="{B138147B-2204-4891-AA08-CF855F53758C}" destId="{A21D4FDD-9EF9-41EC-94F8-070D47578829}" srcOrd="0" destOrd="0" presId="urn:microsoft.com/office/officeart/2005/8/layout/cycle6"/>
    <dgm:cxn modelId="{A713B16E-16D4-459E-8F6D-F9BBE7B38E13}" srcId="{5919DD54-F683-436F-AC8D-09ED9F9EEA49}" destId="{B138147B-2204-4891-AA08-CF855F53758C}" srcOrd="3" destOrd="0" parTransId="{1B9357F3-AF0B-44C6-A308-315199F25982}" sibTransId="{B9D76344-A9D1-40F8-A3ED-95BA54A23FE0}"/>
    <dgm:cxn modelId="{B00E7E4F-1550-482D-9BCF-24FBDDBA0231}" srcId="{5919DD54-F683-436F-AC8D-09ED9F9EEA49}" destId="{FB10610F-E9CF-416D-B7FC-B3993EF2B266}" srcOrd="1" destOrd="0" parTransId="{49B94B68-794E-4D87-955A-3EFD71D50E2C}" sibTransId="{97CD07FA-8598-4E1B-AB1D-0D4588D0B15C}"/>
    <dgm:cxn modelId="{CF016357-FB29-4D2C-B3AE-56D5CD26A8E7}" type="presOf" srcId="{BA471FA4-A07C-4814-BC17-D2B9302115DA}" destId="{2F3D8719-9CC6-4252-87FD-3FD302FB1377}" srcOrd="0" destOrd="0" presId="urn:microsoft.com/office/officeart/2005/8/layout/cycle6"/>
    <dgm:cxn modelId="{658C1D7C-457F-4FA2-8688-A31C409783DF}" type="presOf" srcId="{B9D76344-A9D1-40F8-A3ED-95BA54A23FE0}" destId="{E994EEA9-E951-4C72-B8EE-BE18127BA1F0}" srcOrd="0" destOrd="0" presId="urn:microsoft.com/office/officeart/2005/8/layout/cycle6"/>
    <dgm:cxn modelId="{80F2D37F-9538-41D4-9B2B-8F2D04DBCEED}" type="presOf" srcId="{97CD07FA-8598-4E1B-AB1D-0D4588D0B15C}" destId="{DFC4ED35-EC68-4FC9-8FB6-9F8E67088321}" srcOrd="0" destOrd="0" presId="urn:microsoft.com/office/officeart/2005/8/layout/cycle6"/>
    <dgm:cxn modelId="{63C2F382-C94B-4CB2-B5EF-59D7FF8A059D}" type="presOf" srcId="{9527D24D-29DA-4E57-AD54-BB41E06564D6}" destId="{C189192A-8AD1-4E40-8D9B-62506BA98DD8}" srcOrd="0" destOrd="0" presId="urn:microsoft.com/office/officeart/2005/8/layout/cycle6"/>
    <dgm:cxn modelId="{B61C31A9-51D2-4D31-8811-8EEB6A0B86EF}" type="presOf" srcId="{480EA4DE-7C8A-467A-840D-104F96655B41}" destId="{49D5FDE2-1182-44D8-B1C2-03062E1AEED3}" srcOrd="0" destOrd="0" presId="urn:microsoft.com/office/officeart/2005/8/layout/cycle6"/>
    <dgm:cxn modelId="{FC9131B7-96CF-477E-A97B-6D33E113C344}" type="presOf" srcId="{FB10610F-E9CF-416D-B7FC-B3993EF2B266}" destId="{507D9BD6-2890-45B7-A2EB-D03A1FDBEA35}" srcOrd="0" destOrd="0" presId="urn:microsoft.com/office/officeart/2005/8/layout/cycle6"/>
    <dgm:cxn modelId="{2537B4CF-F83C-452B-8BFA-98147C0413F6}" type="presOf" srcId="{91BDB353-A794-4843-B853-9773CF1146EA}" destId="{935D1586-5071-49B5-A2F9-46EB35DA51ED}" srcOrd="0" destOrd="0" presId="urn:microsoft.com/office/officeart/2005/8/layout/cycle6"/>
    <dgm:cxn modelId="{ABC8188F-268F-4687-9892-6E57AC9651FE}" type="presParOf" srcId="{5128DC6F-142F-40B8-AFCE-1C0992624F11}" destId="{C189192A-8AD1-4E40-8D9B-62506BA98DD8}" srcOrd="0" destOrd="0" presId="urn:microsoft.com/office/officeart/2005/8/layout/cycle6"/>
    <dgm:cxn modelId="{C01903FE-58A9-4FDC-B8C1-B020FFD6DCFE}" type="presParOf" srcId="{5128DC6F-142F-40B8-AFCE-1C0992624F11}" destId="{E21056E9-588F-4D8C-AE69-1B049D577ABE}" srcOrd="1" destOrd="0" presId="urn:microsoft.com/office/officeart/2005/8/layout/cycle6"/>
    <dgm:cxn modelId="{C4BCDA5F-6092-4F1C-8FAB-E212B7A33529}" type="presParOf" srcId="{5128DC6F-142F-40B8-AFCE-1C0992624F11}" destId="{935D1586-5071-49B5-A2F9-46EB35DA51ED}" srcOrd="2" destOrd="0" presId="urn:microsoft.com/office/officeart/2005/8/layout/cycle6"/>
    <dgm:cxn modelId="{71832B50-5005-476F-940E-7F58C6D159BD}" type="presParOf" srcId="{5128DC6F-142F-40B8-AFCE-1C0992624F11}" destId="{507D9BD6-2890-45B7-A2EB-D03A1FDBEA35}" srcOrd="3" destOrd="0" presId="urn:microsoft.com/office/officeart/2005/8/layout/cycle6"/>
    <dgm:cxn modelId="{F321D508-C43F-430E-B48E-0A6864C3CBB6}" type="presParOf" srcId="{5128DC6F-142F-40B8-AFCE-1C0992624F11}" destId="{609A444E-7E71-4B9A-B0FF-9FF9013AA35F}" srcOrd="4" destOrd="0" presId="urn:microsoft.com/office/officeart/2005/8/layout/cycle6"/>
    <dgm:cxn modelId="{C7AEFC9E-9D7B-435B-886B-0BF3DC45C518}" type="presParOf" srcId="{5128DC6F-142F-40B8-AFCE-1C0992624F11}" destId="{DFC4ED35-EC68-4FC9-8FB6-9F8E67088321}" srcOrd="5" destOrd="0" presId="urn:microsoft.com/office/officeart/2005/8/layout/cycle6"/>
    <dgm:cxn modelId="{CB39DC24-155C-42CD-B9A7-56BD7A51C5EF}" type="presParOf" srcId="{5128DC6F-142F-40B8-AFCE-1C0992624F11}" destId="{49D5FDE2-1182-44D8-B1C2-03062E1AEED3}" srcOrd="6" destOrd="0" presId="urn:microsoft.com/office/officeart/2005/8/layout/cycle6"/>
    <dgm:cxn modelId="{64E4B522-438A-412A-89B6-B4115A9B5EAB}" type="presParOf" srcId="{5128DC6F-142F-40B8-AFCE-1C0992624F11}" destId="{27EBFD69-7BF3-476F-B8EB-7CB7EF9FC1F6}" srcOrd="7" destOrd="0" presId="urn:microsoft.com/office/officeart/2005/8/layout/cycle6"/>
    <dgm:cxn modelId="{5BFA1F14-4FF9-4FE5-9755-093B8984FD08}" type="presParOf" srcId="{5128DC6F-142F-40B8-AFCE-1C0992624F11}" destId="{2F3D8719-9CC6-4252-87FD-3FD302FB1377}" srcOrd="8" destOrd="0" presId="urn:microsoft.com/office/officeart/2005/8/layout/cycle6"/>
    <dgm:cxn modelId="{BCC5F1B9-7D63-439E-BED8-EED73868DEAA}" type="presParOf" srcId="{5128DC6F-142F-40B8-AFCE-1C0992624F11}" destId="{A21D4FDD-9EF9-41EC-94F8-070D47578829}" srcOrd="9" destOrd="0" presId="urn:microsoft.com/office/officeart/2005/8/layout/cycle6"/>
    <dgm:cxn modelId="{CBEC94FE-0ACC-44DF-B843-4A239C1D2B78}" type="presParOf" srcId="{5128DC6F-142F-40B8-AFCE-1C0992624F11}" destId="{90564740-BFAB-4975-8808-2946C6A8F71C}" srcOrd="10" destOrd="0" presId="urn:microsoft.com/office/officeart/2005/8/layout/cycle6"/>
    <dgm:cxn modelId="{68F6B965-F196-4AAE-9A10-4267ABE0ACE0}" type="presParOf" srcId="{5128DC6F-142F-40B8-AFCE-1C0992624F11}" destId="{E994EEA9-E951-4C72-B8EE-BE18127BA1F0}" srcOrd="11" destOrd="0" presId="urn:microsoft.com/office/officeart/2005/8/layout/cycle6"/>
  </dgm:cxnLst>
  <dgm:bg>
    <a:noFill/>
  </dgm:bg>
  <dgm:whole>
    <a:ln w="381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9192A-8AD1-4E40-8D9B-62506BA98DD8}">
      <dsp:nvSpPr>
        <dsp:cNvPr id="0" name=""/>
        <dsp:cNvSpPr/>
      </dsp:nvSpPr>
      <dsp:spPr>
        <a:xfrm>
          <a:off x="3324864" y="378109"/>
          <a:ext cx="3350653" cy="5566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Общее образование</a:t>
          </a:r>
        </a:p>
      </dsp:txBody>
      <dsp:txXfrm>
        <a:off x="3352038" y="405283"/>
        <a:ext cx="3296305" cy="502313"/>
      </dsp:txXfrm>
    </dsp:sp>
    <dsp:sp modelId="{935D1586-5071-49B5-A2F9-46EB35DA51ED}">
      <dsp:nvSpPr>
        <dsp:cNvPr id="0" name=""/>
        <dsp:cNvSpPr/>
      </dsp:nvSpPr>
      <dsp:spPr>
        <a:xfrm>
          <a:off x="3105525" y="847108"/>
          <a:ext cx="3355054" cy="3355054"/>
        </a:xfrm>
        <a:custGeom>
          <a:avLst/>
          <a:gdLst/>
          <a:ahLst/>
          <a:cxnLst/>
          <a:rect l="0" t="0" r="0" b="0"/>
          <a:pathLst>
            <a:path>
              <a:moveTo>
                <a:pt x="2224911" y="91819"/>
              </a:moveTo>
              <a:arcTo wR="1677527" hR="1677527" stAng="17342677" swAng="2657420"/>
            </a:path>
          </a:pathLst>
        </a:custGeom>
        <a:noFill/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7D9BD6-2890-45B7-A2EB-D03A1FDBEA35}">
      <dsp:nvSpPr>
        <dsp:cNvPr id="0" name=""/>
        <dsp:cNvSpPr/>
      </dsp:nvSpPr>
      <dsp:spPr>
        <a:xfrm>
          <a:off x="5063115" y="1783342"/>
          <a:ext cx="3243470" cy="694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Профессиональное образование</a:t>
          </a:r>
        </a:p>
      </dsp:txBody>
      <dsp:txXfrm>
        <a:off x="5097030" y="1817257"/>
        <a:ext cx="3175640" cy="626920"/>
      </dsp:txXfrm>
    </dsp:sp>
    <dsp:sp modelId="{DFC4ED35-EC68-4FC9-8FB6-9F8E67088321}">
      <dsp:nvSpPr>
        <dsp:cNvPr id="0" name=""/>
        <dsp:cNvSpPr/>
      </dsp:nvSpPr>
      <dsp:spPr>
        <a:xfrm>
          <a:off x="3131560" y="39776"/>
          <a:ext cx="3355054" cy="3355054"/>
        </a:xfrm>
        <a:custGeom>
          <a:avLst/>
          <a:gdLst/>
          <a:ahLst/>
          <a:cxnLst/>
          <a:rect l="0" t="0" r="0" b="0"/>
          <a:pathLst>
            <a:path>
              <a:moveTo>
                <a:pt x="3167215" y="2448842"/>
              </a:moveTo>
              <a:arcTo wR="1677527" hR="1677527" stAng="1642424" swAng="2429382"/>
            </a:path>
          </a:pathLst>
        </a:custGeom>
        <a:noFill/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5FDE2-1182-44D8-B1C2-03062E1AEED3}">
      <dsp:nvSpPr>
        <dsp:cNvPr id="0" name=""/>
        <dsp:cNvSpPr/>
      </dsp:nvSpPr>
      <dsp:spPr>
        <a:xfrm>
          <a:off x="3213217" y="3275596"/>
          <a:ext cx="3573948" cy="784847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Дополнительное профессиональное образование</a:t>
          </a:r>
        </a:p>
      </dsp:txBody>
      <dsp:txXfrm>
        <a:off x="3251530" y="3313909"/>
        <a:ext cx="3497322" cy="708221"/>
      </dsp:txXfrm>
    </dsp:sp>
    <dsp:sp modelId="{2F3D8719-9CC6-4252-87FD-3FD302FB1377}">
      <dsp:nvSpPr>
        <dsp:cNvPr id="0" name=""/>
        <dsp:cNvSpPr/>
      </dsp:nvSpPr>
      <dsp:spPr>
        <a:xfrm>
          <a:off x="3527826" y="43968"/>
          <a:ext cx="3355054" cy="3355054"/>
        </a:xfrm>
        <a:custGeom>
          <a:avLst/>
          <a:gdLst/>
          <a:ahLst/>
          <a:cxnLst/>
          <a:rect l="0" t="0" r="0" b="0"/>
          <a:pathLst>
            <a:path>
              <a:moveTo>
                <a:pt x="1035094" y="3227165"/>
              </a:moveTo>
              <a:arcTo wR="1677527" hR="1677527" stAng="6751046" swAng="2412797"/>
            </a:path>
          </a:pathLst>
        </a:custGeom>
        <a:noFill/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D4FDD-9EF9-41EC-94F8-070D47578829}">
      <dsp:nvSpPr>
        <dsp:cNvPr id="0" name=""/>
        <dsp:cNvSpPr/>
      </dsp:nvSpPr>
      <dsp:spPr>
        <a:xfrm>
          <a:off x="1684701" y="1781807"/>
          <a:ext cx="3290190" cy="6978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Профессиональное обучение</a:t>
          </a:r>
        </a:p>
      </dsp:txBody>
      <dsp:txXfrm>
        <a:off x="1718766" y="1815872"/>
        <a:ext cx="3222060" cy="629689"/>
      </dsp:txXfrm>
    </dsp:sp>
    <dsp:sp modelId="{E994EEA9-E951-4C72-B8EE-BE18127BA1F0}">
      <dsp:nvSpPr>
        <dsp:cNvPr id="0" name=""/>
        <dsp:cNvSpPr/>
      </dsp:nvSpPr>
      <dsp:spPr>
        <a:xfrm>
          <a:off x="3553540" y="843348"/>
          <a:ext cx="3355054" cy="3355054"/>
        </a:xfrm>
        <a:custGeom>
          <a:avLst/>
          <a:gdLst/>
          <a:ahLst/>
          <a:cxnLst/>
          <a:rect l="0" t="0" r="0" b="0"/>
          <a:pathLst>
            <a:path>
              <a:moveTo>
                <a:pt x="177263" y="926989"/>
              </a:moveTo>
              <a:arcTo wR="1677527" hR="1677527" stAng="12394646" swAng="2638942"/>
            </a:path>
          </a:pathLst>
        </a:custGeom>
        <a:noFill/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8F8E447-D05B-4FFA-97D1-0D40619C5058}" type="datetime1">
              <a:rPr lang="ru-RU" smtClean="0">
                <a:latin typeface="Arial" panose="020B0604020202020204" pitchFamily="34" charset="0"/>
              </a:rPr>
              <a:t>30.03.2022</a:t>
            </a:fld>
            <a:endParaRPr lang="ru-RU">
              <a:latin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ru-RU">
                <a:latin typeface="Arial" panose="020B0604020202020204" pitchFamily="34" charset="0"/>
              </a:rPr>
              <a:t>‹#›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9AB7BB4-B381-4B36-A878-801C2D535B6C}" type="datetime1">
              <a:rPr lang="ru-RU" noProof="0" smtClean="0"/>
              <a:t>30.03.2022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A3C37BE-C303-496D-B5CD-85F2937540FC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b="1" i="1">
                <a:latin typeface="Arial" pitchFamily="34" charset="0"/>
                <a:cs typeface="Arial" pitchFamily="34" charset="0"/>
              </a:rPr>
              <a:t>ПРИМЕЧАНИЕ.</a:t>
            </a:r>
          </a:p>
          <a:p>
            <a:pPr rtl="0"/>
            <a:r>
              <a:rPr lang="ru-RU" i="1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«Рисунки» в заполнителе, чтобы вставить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61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D8B4D001-6C79-4FD1-AF42-71BB3FA1B742}" type="datetime1">
              <a:rPr lang="ru-RU" noProof="0" smtClean="0"/>
              <a:t>30.03.2022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FF03FF-A43A-40BF-83AB-CE3349878E54}" type="datetime1">
              <a:rPr lang="ru-RU" noProof="0" smtClean="0"/>
              <a:t>30.03.2022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8E68B7-A3F8-4FEF-882B-7944E2A82704}" type="datetime1">
              <a:rPr lang="ru-RU" noProof="0" smtClean="0"/>
              <a:t>30.03.2022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08174E-23E9-4832-894F-8EBFA04B2056}" type="datetime1">
              <a:rPr lang="ru-RU" noProof="0" smtClean="0"/>
              <a:t>30.03.2022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B0CC20-FBBA-4D4C-99D3-BD35DB445E5E}" type="datetime1">
              <a:rPr lang="ru-RU" noProof="0" smtClean="0"/>
              <a:t>30.03.2022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FF4DDC-A71E-4CFA-82E6-280290985665}" type="datetime1">
              <a:rPr lang="ru-RU" noProof="0" smtClean="0"/>
              <a:t>30.03.2022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14F0B8-33FA-40F9-A58A-30DB4BB279E6}" type="datetime1">
              <a:rPr lang="ru-RU" noProof="0" smtClean="0"/>
              <a:t>30.03.2022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03FD05-CCB6-4703-95F1-035600F1D8EA}" type="datetime1">
              <a:rPr lang="ru-RU" noProof="0" smtClean="0"/>
              <a:t>30.03.2022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65C484-0CAA-4CAD-9AE3-9374BF849181}" type="datetime1">
              <a:rPr lang="ru-RU" noProof="0" smtClean="0"/>
              <a:t>30.03.2022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C01BF4-B79E-49A8-881C-E61A40A3E9DD}" type="datetime1">
              <a:rPr lang="ru-RU" noProof="0" smtClean="0"/>
              <a:t>30.03.2022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340FF9-C789-4B98-9496-8946B23EDA26}" type="datetime1">
              <a:rPr lang="ru-RU" noProof="0" smtClean="0"/>
              <a:t>30.03.2022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  <a:p>
            <a:pPr lvl="5" rtl="0"/>
            <a:r>
              <a:rPr lang="ru-RU" noProof="0"/>
              <a:t>Шестой уровень</a:t>
            </a:r>
          </a:p>
          <a:p>
            <a:pPr lvl="6" rtl="0"/>
            <a:r>
              <a:rPr lang="ru-RU" noProof="0"/>
              <a:t>Седьмой уровень</a:t>
            </a:r>
          </a:p>
          <a:p>
            <a:pPr lvl="7" rtl="0"/>
            <a:r>
              <a:rPr lang="ru-RU" noProof="0"/>
              <a:t>Восьмой уровень</a:t>
            </a:r>
          </a:p>
          <a:p>
            <a:pPr lvl="8" rtl="0"/>
            <a:r>
              <a:rPr lang="ru-RU" noProof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92A1406-CFD2-48C3-B2D4-06D1DAAD4CAE}" type="datetime1">
              <a:rPr lang="ru-RU" noProof="0" smtClean="0"/>
              <a:t>30.03.2022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FF54DE5-C571-48E8-A5BC-B369434E2F44}" type="slidenum">
              <a:rPr lang="ru-RU" noProof="0" smtClean="0"/>
              <a:pPr/>
              <a:t>‹#›</a:t>
            </a:fld>
            <a:endParaRPr lang="ru-RU" noProof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pa@grainfood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&#1085;&#1090;&#1088;.&#1088;&#1092;/ways/kadry-i-chelovecheskiy-kapital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44364" y="2319154"/>
            <a:ext cx="6978555" cy="2219691"/>
          </a:xfrm>
        </p:spPr>
        <p:txBody>
          <a:bodyPr rtlCol="0" anchor="ctr">
            <a:noAutofit/>
          </a:bodyPr>
          <a:lstStyle/>
          <a:p>
            <a:pPr rtl="0"/>
            <a:r>
              <a:rPr lang="ru-RU" sz="2600" b="1" noProof="1">
                <a:latin typeface="+mj-lt"/>
              </a:rPr>
              <a:t>О повышении квалификации и профессиональной переподготовке специалистов хлебопекарных предприятий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44364" y="4756559"/>
            <a:ext cx="6978555" cy="819782"/>
          </a:xfrm>
        </p:spPr>
        <p:txBody>
          <a:bodyPr rtlCol="0">
            <a:noAutofit/>
          </a:bodyPr>
          <a:lstStyle/>
          <a:p>
            <a:pPr rtl="0"/>
            <a:r>
              <a:rPr lang="ru-RU" b="1" noProof="1">
                <a:latin typeface="+mn-lt"/>
              </a:rPr>
              <a:t>О.А. Ильина</a:t>
            </a:r>
            <a:r>
              <a:rPr lang="ru-RU" noProof="1">
                <a:latin typeface="+mn-lt"/>
              </a:rPr>
              <a:t>, вице-президент РСП, </a:t>
            </a:r>
          </a:p>
          <a:p>
            <a:pPr rtl="0"/>
            <a:r>
              <a:rPr lang="ru-RU" noProof="1">
                <a:latin typeface="+mn-lt"/>
              </a:rPr>
              <a:t>ректор Международной промышленной академии, </a:t>
            </a:r>
          </a:p>
          <a:p>
            <a:pPr rtl="0"/>
            <a:r>
              <a:rPr lang="ru-RU" noProof="1">
                <a:latin typeface="+mn-lt"/>
              </a:rPr>
              <a:t>доктор технических наук профессор</a:t>
            </a:r>
          </a:p>
        </p:txBody>
      </p:sp>
      <p:pic>
        <p:nvPicPr>
          <p:cNvPr id="4" name="Рисунок 3" descr="Открытая книга на столе, размытые полки с книгами на заднем плане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>
          <a:xfrm>
            <a:off x="7322971" y="1403852"/>
            <a:ext cx="4869029" cy="3932463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980B8D-5161-4FA7-8F02-54527586AC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6" y="1396567"/>
            <a:ext cx="1150882" cy="7728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EB192B-284F-4E92-9C0D-E97B3151C500}"/>
              </a:ext>
            </a:extLst>
          </p:cNvPr>
          <p:cNvSpPr txBox="1"/>
          <p:nvPr/>
        </p:nvSpPr>
        <p:spPr>
          <a:xfrm>
            <a:off x="1593908" y="167780"/>
            <a:ext cx="1224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Суздаль 25.03.2022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9EBC7A-1522-411B-BE9F-A0886BC12C2E}"/>
              </a:ext>
            </a:extLst>
          </p:cNvPr>
          <p:cNvSpPr txBox="1"/>
          <p:nvPr/>
        </p:nvSpPr>
        <p:spPr>
          <a:xfrm>
            <a:off x="6712139" y="6357368"/>
            <a:ext cx="5479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Суздаль, Заседание Правления РСП, 25.03.2022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E93C43-591E-497E-8B2C-919A15859EA4}"/>
              </a:ext>
            </a:extLst>
          </p:cNvPr>
          <p:cNvSpPr txBox="1"/>
          <p:nvPr/>
        </p:nvSpPr>
        <p:spPr>
          <a:xfrm>
            <a:off x="3477718" y="236946"/>
            <a:ext cx="8631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ПРАВЛЕНИЕ РОССИЙСКОГО СОЮЗА ПЕКАРЕЙ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937BC19-6337-415B-B5E6-ED00DD8AB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4" y="301571"/>
            <a:ext cx="11174890" cy="535531"/>
          </a:xfrm>
          <a:noFill/>
        </p:spPr>
        <p:txBody>
          <a:bodyPr vert="horz" wrap="square" lIns="0" tIns="45720" rIns="0" bIns="45720" rtlCol="0" anchor="b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ВОСТРЕБОВАННОСТЬ В СПЕЦИАЛИСТАХ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AA391D-966F-4CB0-A1A6-E1AC67E7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762" y="2310701"/>
            <a:ext cx="11306961" cy="833891"/>
          </a:xfrm>
          <a:ln w="38100">
            <a:solidFill>
              <a:srgbClr val="0070C0"/>
            </a:solidFill>
          </a:ln>
          <a:effectLst>
            <a:outerShdw blurRad="107950" dist="12700" dir="5400000" algn="ctr">
              <a:srgbClr val="0070C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45720" indent="0" algn="ctr">
              <a:buNone/>
            </a:pPr>
            <a:r>
              <a:rPr lang="ru-RU" b="1" dirty="0">
                <a:solidFill>
                  <a:srgbClr val="C00000"/>
                </a:solidFill>
                <a:ea typeface="Cambria" panose="02040503050406030204" pitchFamily="18" charset="0"/>
              </a:rPr>
              <a:t>НАИБОЛЕЕ ПРОБЛЕМНЫЕ ВАКАНСИИ НА ПРЕДПРИЯТИЯХ ХЛЕБОПЕКАРНОЙ ПРОМЫШЛЕННОСТИ: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6CFA4B5-2623-44E4-B963-E8E1092A4191}"/>
              </a:ext>
            </a:extLst>
          </p:cNvPr>
          <p:cNvSpPr/>
          <p:nvPr/>
        </p:nvSpPr>
        <p:spPr>
          <a:xfrm>
            <a:off x="386008" y="3572549"/>
            <a:ext cx="2595588" cy="1449156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ТЕХНОЛОГ </a:t>
            </a:r>
          </a:p>
          <a:p>
            <a:pPr algn="ctr"/>
            <a:r>
              <a:rPr lang="ru-RU" b="1" dirty="0"/>
              <a:t>(ГЛАВНЫЙ ТЕХНОЛОГ, СМЕННЫЙ ТЕХНОЛОГ, ТЕХНОЛОГ ПО КАЧЕСТВУ)</a:t>
            </a: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C4BD458F-BF43-4491-AA7B-CE2C2D2D6649}"/>
              </a:ext>
            </a:extLst>
          </p:cNvPr>
          <p:cNvSpPr/>
          <p:nvPr/>
        </p:nvSpPr>
        <p:spPr>
          <a:xfrm>
            <a:off x="7400682" y="3151539"/>
            <a:ext cx="301840" cy="4009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E51D66FB-89C3-4B0F-9BAD-CD010DAFE202}"/>
              </a:ext>
            </a:extLst>
          </p:cNvPr>
          <p:cNvSpPr/>
          <p:nvPr/>
        </p:nvSpPr>
        <p:spPr>
          <a:xfrm>
            <a:off x="10163445" y="3180539"/>
            <a:ext cx="301840" cy="368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BBAEDFF7-850A-4A85-B521-42B518DEEAFB}"/>
              </a:ext>
            </a:extLst>
          </p:cNvPr>
          <p:cNvSpPr/>
          <p:nvPr/>
        </p:nvSpPr>
        <p:spPr>
          <a:xfrm>
            <a:off x="2981596" y="5405756"/>
            <a:ext cx="604984" cy="4098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ъект 5">
            <a:extLst>
              <a:ext uri="{FF2B5EF4-FFF2-40B4-BE49-F238E27FC236}">
                <a16:creationId xmlns:a16="http://schemas.microsoft.com/office/drawing/2014/main" id="{141A5E04-E72F-4AC8-BA77-2D25A0F894D5}"/>
              </a:ext>
            </a:extLst>
          </p:cNvPr>
          <p:cNvSpPr txBox="1">
            <a:spLocks/>
          </p:cNvSpPr>
          <p:nvPr/>
        </p:nvSpPr>
        <p:spPr>
          <a:xfrm>
            <a:off x="342817" y="1416403"/>
            <a:ext cx="11535883" cy="461099"/>
          </a:xfrm>
          <a:prstGeom prst="rect">
            <a:avLst/>
          </a:prstGeom>
          <a:ln w="38100" cap="flat" cmpd="thickThin" algn="ctr">
            <a:solidFill>
              <a:srgbClr val="0070C0"/>
            </a:solidFill>
            <a:prstDash val="solid"/>
          </a:ln>
          <a:effectLst>
            <a:outerShdw blurRad="107950" dist="12700" dir="5400000" algn="ctr">
              <a:srgbClr val="0070C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sz="1600" b="1" dirty="0">
                <a:solidFill>
                  <a:srgbClr val="C00000"/>
                </a:solidFill>
                <a:ea typeface="Cambria" panose="02040503050406030204" pitchFamily="18" charset="0"/>
              </a:rPr>
              <a:t>Реалии времени</a:t>
            </a:r>
            <a:r>
              <a:rPr lang="ru-RU" sz="1600" dirty="0">
                <a:solidFill>
                  <a:srgbClr val="C00000"/>
                </a:solidFill>
                <a:ea typeface="Cambria" panose="02040503050406030204" pitchFamily="18" charset="0"/>
              </a:rPr>
              <a:t>: 20% занятого населения работает по специальности, 42% меняют специальность в первые 2 года.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0BB5EB5-8E20-4939-951D-9FFAD6F3A51E}"/>
              </a:ext>
            </a:extLst>
          </p:cNvPr>
          <p:cNvSpPr/>
          <p:nvPr/>
        </p:nvSpPr>
        <p:spPr>
          <a:xfrm>
            <a:off x="3222498" y="3585443"/>
            <a:ext cx="2725468" cy="1436262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 МАСТЕР ХЛЕБОПЕКАРНОГО ПРОИЗВОДСТВА, НАЧАЛЬНИК ПТЛ,</a:t>
            </a:r>
          </a:p>
          <a:p>
            <a:pPr algn="ctr"/>
            <a:endParaRPr lang="ru-RU" b="1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0301280-3A20-4D8F-AF25-73B39CAF0E92}"/>
              </a:ext>
            </a:extLst>
          </p:cNvPr>
          <p:cNvSpPr/>
          <p:nvPr/>
        </p:nvSpPr>
        <p:spPr>
          <a:xfrm>
            <a:off x="6096000" y="3585442"/>
            <a:ext cx="2725468" cy="1449156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МАРКЕТОЛОГ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3D32F58-ADBA-48A4-A991-C9E9317507DA}"/>
              </a:ext>
            </a:extLst>
          </p:cNvPr>
          <p:cNvSpPr/>
          <p:nvPr/>
        </p:nvSpPr>
        <p:spPr>
          <a:xfrm>
            <a:off x="9100808" y="3606300"/>
            <a:ext cx="2582638" cy="1415405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СПЕЦИАЛИСТВЫ СФЕРЫ ПРОДАЖ, в т.ч. ТОРГОВЫЕ ПРЕДСТАВИТЕЛИ</a:t>
            </a:r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191FC9DC-64C3-4974-8DA2-A3D2E811B0DE}"/>
              </a:ext>
            </a:extLst>
          </p:cNvPr>
          <p:cNvSpPr/>
          <p:nvPr/>
        </p:nvSpPr>
        <p:spPr>
          <a:xfrm>
            <a:off x="1573316" y="3151539"/>
            <a:ext cx="301840" cy="368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833491DB-E31C-4758-ABCC-1ED837256C6C}"/>
              </a:ext>
            </a:extLst>
          </p:cNvPr>
          <p:cNvSpPr/>
          <p:nvPr/>
        </p:nvSpPr>
        <p:spPr>
          <a:xfrm>
            <a:off x="4486999" y="3171823"/>
            <a:ext cx="301840" cy="368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86FE731-1C4E-4240-B037-E210520A535B}"/>
              </a:ext>
            </a:extLst>
          </p:cNvPr>
          <p:cNvSpPr/>
          <p:nvPr/>
        </p:nvSpPr>
        <p:spPr>
          <a:xfrm>
            <a:off x="310393" y="5231567"/>
            <a:ext cx="11465220" cy="1134818"/>
          </a:xfrm>
          <a:prstGeom prst="rect">
            <a:avLst/>
          </a:prstGeom>
          <a:solidFill>
            <a:srgbClr val="C00000"/>
          </a:solidFill>
          <a:ln w="28575">
            <a:solidFill>
              <a:srgbClr val="0070C0"/>
            </a:solidFill>
          </a:ln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ТРЕБОВАНИЯ: Среднее или высшее профессиональное образование, знание стандартов (ГОСТ, ИСО), опыт работы с современным высокотехнологичным оборудованием, умение отработать рецептуру, подобрать ингредиенты, строить отношения с партнерами, знать основы деловой этики и т.д.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493956-9323-4DF5-9E46-E94BB0E1E2EF}"/>
              </a:ext>
            </a:extLst>
          </p:cNvPr>
          <p:cNvSpPr txBox="1"/>
          <p:nvPr/>
        </p:nvSpPr>
        <p:spPr>
          <a:xfrm>
            <a:off x="6712139" y="6407702"/>
            <a:ext cx="5479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Суздаль, Заседание Правления РСП, 25.03.2022</a:t>
            </a:r>
          </a:p>
        </p:txBody>
      </p:sp>
    </p:spTree>
    <p:extLst>
      <p:ext uri="{BB962C8B-B14F-4D97-AF65-F5344CB8AC3E}">
        <p14:creationId xmlns:p14="http://schemas.microsoft.com/office/powerpoint/2010/main" val="130395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937BC19-6337-415B-B5E6-ED00DD8AB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07" y="90035"/>
            <a:ext cx="10821797" cy="978729"/>
          </a:xfrm>
          <a:noFill/>
        </p:spPr>
        <p:txBody>
          <a:bodyPr vert="horz" wrap="square" lIns="0" tIns="45720" rIns="0" bIns="45720" rtlCol="0" anchor="b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СИСТЕМА ДПО АПК, </a:t>
            </a:r>
            <a:b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ПИЩЕВОЙ И ПЕРЕРАБЫВАЮЩЕЙ ПРОМЫШЛЕННОСТИ</a:t>
            </a:r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DCF0B16-0A55-4B6D-AA65-495E6830AF57}"/>
              </a:ext>
            </a:extLst>
          </p:cNvPr>
          <p:cNvGrpSpPr/>
          <p:nvPr/>
        </p:nvGrpSpPr>
        <p:grpSpPr>
          <a:xfrm>
            <a:off x="845493" y="1194889"/>
            <a:ext cx="11206675" cy="4953973"/>
            <a:chOff x="237542" y="1446558"/>
            <a:chExt cx="11206675" cy="4953973"/>
          </a:xfrm>
        </p:grpSpPr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6BEA0387-A98D-4B4A-8408-D69516FA8345}"/>
                </a:ext>
              </a:extLst>
            </p:cNvPr>
            <p:cNvCxnSpPr>
              <a:cxnSpLocks/>
            </p:cNvCxnSpPr>
            <p:nvPr/>
          </p:nvCxnSpPr>
          <p:spPr>
            <a:xfrm>
              <a:off x="517385" y="1469606"/>
              <a:ext cx="1" cy="666635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F6F4F36A-E765-4A28-93F6-E357BFDEA358}"/>
                </a:ext>
              </a:extLst>
            </p:cNvPr>
            <p:cNvCxnSpPr>
              <a:cxnSpLocks/>
            </p:cNvCxnSpPr>
            <p:nvPr/>
          </p:nvCxnSpPr>
          <p:spPr>
            <a:xfrm>
              <a:off x="9226101" y="1523808"/>
              <a:ext cx="0" cy="486103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9" name="Группа 10">
              <a:extLst>
                <a:ext uri="{FF2B5EF4-FFF2-40B4-BE49-F238E27FC236}">
                  <a16:creationId xmlns:a16="http://schemas.microsoft.com/office/drawing/2014/main" id="{E57C1583-4F93-4F6E-BD3C-6902125CF0D9}"/>
                </a:ext>
              </a:extLst>
            </p:cNvPr>
            <p:cNvGrpSpPr/>
            <p:nvPr/>
          </p:nvGrpSpPr>
          <p:grpSpPr>
            <a:xfrm>
              <a:off x="237542" y="1446558"/>
              <a:ext cx="11206675" cy="4953973"/>
              <a:chOff x="19460" y="0"/>
              <a:chExt cx="5251105" cy="2534619"/>
            </a:xfrm>
          </p:grpSpPr>
          <p:grpSp>
            <p:nvGrpSpPr>
              <p:cNvPr id="20" name="Группа 11">
                <a:extLst>
                  <a:ext uri="{FF2B5EF4-FFF2-40B4-BE49-F238E27FC236}">
                    <a16:creationId xmlns:a16="http://schemas.microsoft.com/office/drawing/2014/main" id="{D548D86E-33E3-4769-A708-A30E231EBD89}"/>
                  </a:ext>
                </a:extLst>
              </p:cNvPr>
              <p:cNvGrpSpPr/>
              <p:nvPr/>
            </p:nvGrpSpPr>
            <p:grpSpPr>
              <a:xfrm>
                <a:off x="19460" y="0"/>
                <a:ext cx="5251105" cy="2534619"/>
                <a:chOff x="-382631" y="0"/>
                <a:chExt cx="6069865" cy="3082061"/>
              </a:xfrm>
            </p:grpSpPr>
            <p:sp>
              <p:nvSpPr>
                <p:cNvPr id="22" name="Надпись 1493">
                  <a:extLst>
                    <a:ext uri="{FF2B5EF4-FFF2-40B4-BE49-F238E27FC236}">
                      <a16:creationId xmlns:a16="http://schemas.microsoft.com/office/drawing/2014/main" id="{EE2A3C71-AC45-49AC-BD6C-C22776ACFD0B}"/>
                    </a:ext>
                  </a:extLst>
                </p:cNvPr>
                <p:cNvSpPr txBox="1"/>
                <p:nvPr/>
              </p:nvSpPr>
              <p:spPr>
                <a:xfrm>
                  <a:off x="-365077" y="429079"/>
                  <a:ext cx="1362293" cy="578115"/>
                </a:xfrm>
                <a:prstGeom prst="rect">
                  <a:avLst/>
                </a:prstGeom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600" b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Академии кадрового обеспечения</a:t>
                  </a:r>
                </a:p>
              </p:txBody>
            </p:sp>
            <p:sp>
              <p:nvSpPr>
                <p:cNvPr id="23" name="Надпись 1494">
                  <a:extLst>
                    <a:ext uri="{FF2B5EF4-FFF2-40B4-BE49-F238E27FC236}">
                      <a16:creationId xmlns:a16="http://schemas.microsoft.com/office/drawing/2014/main" id="{6E40391D-9CFF-4F98-8E25-BE90DB5FC65B}"/>
                    </a:ext>
                  </a:extLst>
                </p:cNvPr>
                <p:cNvSpPr txBox="1"/>
                <p:nvPr/>
              </p:nvSpPr>
              <p:spPr>
                <a:xfrm>
                  <a:off x="1289878" y="431737"/>
                  <a:ext cx="1348274" cy="580375"/>
                </a:xfrm>
                <a:prstGeom prst="rect">
                  <a:avLst/>
                </a:prstGeom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600" b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Инженерные академии менеджмента и агробизнеса</a:t>
                  </a:r>
                </a:p>
              </p:txBody>
            </p:sp>
            <p:sp>
              <p:nvSpPr>
                <p:cNvPr id="25" name="Надпись 1495">
                  <a:extLst>
                    <a:ext uri="{FF2B5EF4-FFF2-40B4-BE49-F238E27FC236}">
                      <a16:creationId xmlns:a16="http://schemas.microsoft.com/office/drawing/2014/main" id="{837FA72C-46DA-43DE-A46D-95C00486F77C}"/>
                    </a:ext>
                  </a:extLst>
                </p:cNvPr>
                <p:cNvSpPr txBox="1"/>
                <p:nvPr/>
              </p:nvSpPr>
              <p:spPr>
                <a:xfrm>
                  <a:off x="2325068" y="1546861"/>
                  <a:ext cx="1614473" cy="720661"/>
                </a:xfrm>
                <a:prstGeom prst="rect">
                  <a:avLst/>
                </a:prstGeom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600" b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Подразделения ДПО </a:t>
                  </a: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600" b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НИИ и ВУЗов</a:t>
                  </a:r>
                </a:p>
              </p:txBody>
            </p:sp>
            <p:sp>
              <p:nvSpPr>
                <p:cNvPr id="27" name="Надпись 1500">
                  <a:extLst>
                    <a:ext uri="{FF2B5EF4-FFF2-40B4-BE49-F238E27FC236}">
                      <a16:creationId xmlns:a16="http://schemas.microsoft.com/office/drawing/2014/main" id="{0F5FFF23-A88F-4733-8238-CF5C97BD8336}"/>
                    </a:ext>
                  </a:extLst>
                </p:cNvPr>
                <p:cNvSpPr txBox="1"/>
                <p:nvPr/>
              </p:nvSpPr>
              <p:spPr>
                <a:xfrm>
                  <a:off x="-382631" y="1308604"/>
                  <a:ext cx="2647493" cy="1773457"/>
                </a:xfrm>
                <a:prstGeom prst="rect">
                  <a:avLst/>
                </a:prstGeom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ru-RU" sz="1600" b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ИПК руководителей и специалистов АПК в регионах</a:t>
                  </a:r>
                </a:p>
                <a:p>
                  <a:pPr algn="ctr"/>
                  <a:r>
                    <a:rPr lang="ru-RU" sz="16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1600" i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(Алтайский край, Р. Дагестан, </a:t>
                  </a:r>
                </a:p>
                <a:p>
                  <a:pPr algn="ctr"/>
                  <a:r>
                    <a:rPr lang="ru-RU" sz="1600" i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Р. Калмыкия, Калининградская обл., </a:t>
                  </a:r>
                </a:p>
                <a:p>
                  <a:pPr algn="ctr"/>
                  <a:r>
                    <a:rPr lang="ru-RU" sz="1600" i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Р. Карелия, Кировская обл.,</a:t>
                  </a:r>
                </a:p>
                <a:p>
                  <a:pPr algn="ctr"/>
                  <a:r>
                    <a:rPr lang="ru-RU" sz="1600" i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Р. Коми, Липецкая обл., Р. Марий Эл, </a:t>
                  </a:r>
                </a:p>
                <a:p>
                  <a:pPr algn="ctr"/>
                  <a:r>
                    <a:rPr lang="ru-RU" sz="1600" i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Р. Мордовия, Новгородская обл.,</a:t>
                  </a:r>
                </a:p>
                <a:p>
                  <a:pPr algn="ctr"/>
                  <a:r>
                    <a:rPr lang="ru-RU" sz="1600" i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Р. Татарстан, Тверская обл., Томская обл.,  Хабаровский край)</a:t>
                  </a:r>
                  <a:endParaRPr lang="ru-RU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Надпись 1499">
                  <a:extLst>
                    <a:ext uri="{FF2B5EF4-FFF2-40B4-BE49-F238E27FC236}">
                      <a16:creationId xmlns:a16="http://schemas.microsoft.com/office/drawing/2014/main" id="{38D73DE1-3CE0-4F20-8CC9-CE66E36B160F}"/>
                    </a:ext>
                  </a:extLst>
                </p:cNvPr>
                <p:cNvSpPr txBox="1"/>
                <p:nvPr/>
              </p:nvSpPr>
              <p:spPr>
                <a:xfrm>
                  <a:off x="3284439" y="2387564"/>
                  <a:ext cx="2402795" cy="694497"/>
                </a:xfrm>
                <a:prstGeom prst="rect">
                  <a:avLst/>
                </a:prstGeom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600" b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Учебные и </a:t>
                  </a:r>
                  <a:r>
                    <a:rPr lang="ru-RU" sz="16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центры по подготовке, переподготовке и повышению учебно-методические квалификации </a:t>
                  </a:r>
                  <a:r>
                    <a:rPr lang="ru-RU" sz="1600" b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кадров </a:t>
                  </a:r>
                </a:p>
              </p:txBody>
            </p:sp>
            <p:grpSp>
              <p:nvGrpSpPr>
                <p:cNvPr id="31" name="Группа 20">
                  <a:extLst>
                    <a:ext uri="{FF2B5EF4-FFF2-40B4-BE49-F238E27FC236}">
                      <a16:creationId xmlns:a16="http://schemas.microsoft.com/office/drawing/2014/main" id="{278B446D-B498-424B-9452-2CA4C10B245F}"/>
                    </a:ext>
                  </a:extLst>
                </p:cNvPr>
                <p:cNvGrpSpPr/>
                <p:nvPr/>
              </p:nvGrpSpPr>
              <p:grpSpPr>
                <a:xfrm>
                  <a:off x="-231060" y="0"/>
                  <a:ext cx="5439542" cy="2387564"/>
                  <a:chOff x="-733980" y="0"/>
                  <a:chExt cx="5439542" cy="2387564"/>
                </a:xfrm>
              </p:grpSpPr>
              <p:cxnSp>
                <p:nvCxnSpPr>
                  <p:cNvPr id="35" name="Прямая соединительная линия 34">
                    <a:extLst>
                      <a:ext uri="{FF2B5EF4-FFF2-40B4-BE49-F238E27FC236}">
                        <a16:creationId xmlns:a16="http://schemas.microsoft.com/office/drawing/2014/main" id="{F66244E2-69B9-489A-8AB2-5848B9DB1B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-733980" y="4223"/>
                    <a:ext cx="5408903" cy="34469"/>
                  </a:xfrm>
                  <a:prstGeom prst="line">
                    <a:avLst/>
                  </a:prstGeom>
                  <a:ln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Прямая со стрелкой 36">
                    <a:extLst>
                      <a:ext uri="{FF2B5EF4-FFF2-40B4-BE49-F238E27FC236}">
                        <a16:creationId xmlns:a16="http://schemas.microsoft.com/office/drawing/2014/main" id="{A45F531E-4D27-4348-BB09-E34D9327BF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24840" y="7620"/>
                    <a:ext cx="0" cy="1300984"/>
                  </a:xfrm>
                  <a:prstGeom prst="straightConnector1">
                    <a:avLst/>
                  </a:prstGeom>
                  <a:ln>
                    <a:solidFill>
                      <a:schemeClr val="accent5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Прямая со стрелкой 37">
                    <a:extLst>
                      <a:ext uri="{FF2B5EF4-FFF2-40B4-BE49-F238E27FC236}">
                        <a16:creationId xmlns:a16="http://schemas.microsoft.com/office/drawing/2014/main" id="{CC27C18E-C4FC-43A8-A6FB-DBB6430B68F0}"/>
                      </a:ext>
                    </a:extLst>
                  </p:cNvPr>
                  <p:cNvCxnSpPr>
                    <a:cxnSpLocks/>
                    <a:endCxn id="23" idx="0"/>
                  </p:cNvCxnSpPr>
                  <p:nvPr/>
                </p:nvCxnSpPr>
                <p:spPr>
                  <a:xfrm>
                    <a:off x="1455420" y="7620"/>
                    <a:ext cx="5676" cy="424117"/>
                  </a:xfrm>
                  <a:prstGeom prst="straightConnector1">
                    <a:avLst/>
                  </a:prstGeom>
                  <a:ln>
                    <a:solidFill>
                      <a:schemeClr val="accent5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Прямая со стрелкой 38">
                    <a:extLst>
                      <a:ext uri="{FF2B5EF4-FFF2-40B4-BE49-F238E27FC236}">
                        <a16:creationId xmlns:a16="http://schemas.microsoft.com/office/drawing/2014/main" id="{E0AA2528-5035-4E0F-9E29-01E480935724}"/>
                      </a:ext>
                    </a:extLst>
                  </p:cNvPr>
                  <p:cNvCxnSpPr/>
                  <p:nvPr/>
                </p:nvCxnSpPr>
                <p:spPr>
                  <a:xfrm>
                    <a:off x="2865120" y="22860"/>
                    <a:ext cx="0" cy="299085"/>
                  </a:xfrm>
                  <a:prstGeom prst="straightConnector1">
                    <a:avLst/>
                  </a:prstGeom>
                  <a:ln>
                    <a:solidFill>
                      <a:schemeClr val="accent5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Прямая со стрелкой 39">
                    <a:extLst>
                      <a:ext uri="{FF2B5EF4-FFF2-40B4-BE49-F238E27FC236}">
                        <a16:creationId xmlns:a16="http://schemas.microsoft.com/office/drawing/2014/main" id="{61024261-298B-43B4-AE4E-26F2981E2003}"/>
                      </a:ext>
                    </a:extLst>
                  </p:cNvPr>
                  <p:cNvCxnSpPr/>
                  <p:nvPr/>
                </p:nvCxnSpPr>
                <p:spPr>
                  <a:xfrm>
                    <a:off x="2255520" y="0"/>
                    <a:ext cx="0" cy="1547495"/>
                  </a:xfrm>
                  <a:prstGeom prst="straightConnector1">
                    <a:avLst/>
                  </a:prstGeom>
                  <a:ln>
                    <a:solidFill>
                      <a:schemeClr val="accent5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Прямая со стрелкой 41">
                    <a:extLst>
                      <a:ext uri="{FF2B5EF4-FFF2-40B4-BE49-F238E27FC236}">
                        <a16:creationId xmlns:a16="http://schemas.microsoft.com/office/drawing/2014/main" id="{7C598DE2-8DEA-48D5-B532-FE8276938B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62460" y="22860"/>
                    <a:ext cx="43102" cy="2364704"/>
                  </a:xfrm>
                  <a:prstGeom prst="straightConnector1">
                    <a:avLst/>
                  </a:prstGeom>
                  <a:ln>
                    <a:solidFill>
                      <a:schemeClr val="accent5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1" name="Надпись 1496">
                <a:extLst>
                  <a:ext uri="{FF2B5EF4-FFF2-40B4-BE49-F238E27FC236}">
                    <a16:creationId xmlns:a16="http://schemas.microsoft.com/office/drawing/2014/main" id="{33585134-D2D2-49EB-B7F4-8BD27A1491C6}"/>
                  </a:ext>
                </a:extLst>
              </p:cNvPr>
              <p:cNvSpPr txBox="1"/>
              <p:nvPr/>
            </p:nvSpPr>
            <p:spPr>
              <a:xfrm>
                <a:off x="2788920" y="288230"/>
                <a:ext cx="902477" cy="854815"/>
              </a:xfrm>
              <a:prstGeom prst="rect">
                <a:avLst/>
              </a:prstGeom>
              <a:solidFill>
                <a:srgbClr val="C00000"/>
              </a:solidFill>
              <a:ln w="63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43" name="Picture 4" descr="Лого_МПА">
            <a:extLst>
              <a:ext uri="{FF2B5EF4-FFF2-40B4-BE49-F238E27FC236}">
                <a16:creationId xmlns:a16="http://schemas.microsoft.com/office/drawing/2014/main" id="{F8DA5A7A-92B9-45DF-A2CA-D75F0983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2832" y="1959125"/>
            <a:ext cx="1079280" cy="71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Институт управления и пищевых технологий">
            <a:extLst>
              <a:ext uri="{FF2B5EF4-FFF2-40B4-BE49-F238E27FC236}">
                <a16:creationId xmlns:a16="http://schemas.microsoft.com/office/drawing/2014/main" id="{F5743C8E-39C3-48E9-A8C8-B544F79BE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052" y="1758242"/>
            <a:ext cx="2156387" cy="16799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B1C682E-526F-4BC7-BDD8-4DF04B734E2A}"/>
              </a:ext>
            </a:extLst>
          </p:cNvPr>
          <p:cNvSpPr txBox="1"/>
          <p:nvPr/>
        </p:nvSpPr>
        <p:spPr>
          <a:xfrm>
            <a:off x="6901809" y="2674999"/>
            <a:ext cx="17213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МЕЖДУНАРОДНАЯ ПРОМЫШЛЕННАЯ АКАДЕМИЯ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55248B-21FA-424E-9D17-4304DB7DB5AA}"/>
              </a:ext>
            </a:extLst>
          </p:cNvPr>
          <p:cNvSpPr txBox="1"/>
          <p:nvPr/>
        </p:nvSpPr>
        <p:spPr>
          <a:xfrm>
            <a:off x="6712139" y="6357368"/>
            <a:ext cx="5479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Суздаль, Заседание Правления РСП, 25.03.2022</a:t>
            </a:r>
          </a:p>
        </p:txBody>
      </p:sp>
    </p:spTree>
    <p:extLst>
      <p:ext uri="{BB962C8B-B14F-4D97-AF65-F5344CB8AC3E}">
        <p14:creationId xmlns:p14="http://schemas.microsoft.com/office/powerpoint/2010/main" val="301428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8FE465F-4385-4B10-8E05-2BCEAF673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123" y="162078"/>
            <a:ext cx="10519793" cy="1096962"/>
          </a:xfrm>
          <a:noFill/>
        </p:spPr>
        <p:txBody>
          <a:bodyPr vert="horz" wrap="square" lIns="0" tIns="45720" rIns="0" bIns="45720" rtlCol="0" anchor="b">
            <a:spAutoFit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ПРОГРАММЫ ДОПОЛНИТЕЛЬНОГО ПРОФЕССИОНАЛЬНОГО ОБРАЗОВАНИЯ СПЕЦИАЛИСТОВ ХЛЕБОПЕКАРНЫХ ПРЕДПРИЯТИЙ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813F852F-1414-4DD7-B77A-E9AC11BF2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123" y="1600200"/>
            <a:ext cx="1031007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Повышение квалификации специалистов всех категорий (с акцентом на молодых специалистов) по актуальным направлениям и темам;</a:t>
            </a:r>
          </a:p>
          <a:p>
            <a:r>
              <a:rPr lang="ru-RU" dirty="0"/>
              <a:t>Профессиональная переподготовка специалистов без специального образования    с получением права работать в избранной сфере;</a:t>
            </a:r>
          </a:p>
          <a:p>
            <a:r>
              <a:rPr lang="ru-RU" dirty="0"/>
              <a:t>Конференции, форумы, семинары как модули программ повышения квалификации и профессиональной переподготовки;</a:t>
            </a:r>
          </a:p>
          <a:p>
            <a:r>
              <a:rPr lang="ru-RU" dirty="0"/>
              <a:t>Информационно-консультационная поддержка специалистов предприятий по различным направлениям деятельности (документация, рецептуры, взаимозаменяемость сырья, стандарты и др.).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Программы реализуются в современном гибридном формате в сочетании очного и дистанционного обучения.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ДАЖЕ В САМЫЙ СЛОЖНЫЙ ПЕРИОД НЕОБХОДИМО ВКЛАДЫВАТЬ СРЕДСТВА В РАЗВИТИЕ УРОВНЯ КВАЛИФИКАЦИИ СПЕЦИАЛИСТОВ ПРЕДПРИЯТИЯ!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3D2F2F-599D-4B2D-A5D2-7A46E5617AF1}"/>
              </a:ext>
            </a:extLst>
          </p:cNvPr>
          <p:cNvSpPr txBox="1"/>
          <p:nvPr/>
        </p:nvSpPr>
        <p:spPr>
          <a:xfrm>
            <a:off x="6712139" y="6357368"/>
            <a:ext cx="5479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Суздаль, Заседание Правления РСП, 25.03.2022</a:t>
            </a:r>
          </a:p>
        </p:txBody>
      </p:sp>
    </p:spTree>
    <p:extLst>
      <p:ext uri="{BB962C8B-B14F-4D97-AF65-F5344CB8AC3E}">
        <p14:creationId xmlns:p14="http://schemas.microsoft.com/office/powerpoint/2010/main" val="5854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31260A-6EB9-40B8-B64E-EDA6C97C2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252" y="3534504"/>
            <a:ext cx="2371598" cy="3153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E4E85D-E706-4526-BAFC-3DC54C6A3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882" y="937790"/>
            <a:ext cx="4590571" cy="3153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06C617D-FB9C-404D-A8C9-E8303C42E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89" y="1420912"/>
            <a:ext cx="2308522" cy="3153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265CF54-6018-4F23-8E1A-02CF9988C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4965" y="2986605"/>
            <a:ext cx="2346368" cy="3153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B3FC0E6-6ED1-4EED-A47A-BB7D7C2B4B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7453" y="2566094"/>
            <a:ext cx="2610183" cy="3470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E8A0BF8-6E7C-49A5-B894-B44222BF09E2}"/>
              </a:ext>
            </a:extLst>
          </p:cNvPr>
          <p:cNvSpPr txBox="1"/>
          <p:nvPr/>
        </p:nvSpPr>
        <p:spPr>
          <a:xfrm>
            <a:off x="6706769" y="4236079"/>
            <a:ext cx="74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3E98A4-E8A2-437A-8852-F7104E9132E8}"/>
              </a:ext>
            </a:extLst>
          </p:cNvPr>
          <p:cNvSpPr txBox="1"/>
          <p:nvPr/>
        </p:nvSpPr>
        <p:spPr>
          <a:xfrm>
            <a:off x="716786" y="4753125"/>
            <a:ext cx="74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ED6062-3B77-40ED-B354-23A085F763C5}"/>
              </a:ext>
            </a:extLst>
          </p:cNvPr>
          <p:cNvSpPr txBox="1"/>
          <p:nvPr/>
        </p:nvSpPr>
        <p:spPr>
          <a:xfrm>
            <a:off x="10330760" y="6094883"/>
            <a:ext cx="74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5150428-2317-418C-B06E-1DDCF0FBC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419" y="257095"/>
            <a:ext cx="10524114" cy="680695"/>
          </a:xfrm>
          <a:noFill/>
        </p:spPr>
        <p:txBody>
          <a:bodyPr vert="horz" wrap="square" lIns="0" tIns="45720" rIns="0" bIns="45720" rtlCol="0" anchor="b">
            <a:spAutoFit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МОНОГРАФИИ МЕЖДУНАРОДНОЙ ПРОМЫШЛЕННОЙ АКАДЕМИИ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480B33F-9C9F-49A8-BFE6-E3E815B91A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0" y="233960"/>
            <a:ext cx="1150882" cy="7728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021AA2-8ACE-4A24-9BDA-3A93DFB35804}"/>
              </a:ext>
            </a:extLst>
          </p:cNvPr>
          <p:cNvSpPr txBox="1"/>
          <p:nvPr/>
        </p:nvSpPr>
        <p:spPr>
          <a:xfrm>
            <a:off x="6712139" y="6357368"/>
            <a:ext cx="5479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Суздаль, Заседание Правления РСП, 25.03.2022</a:t>
            </a:r>
          </a:p>
        </p:txBody>
      </p:sp>
    </p:spTree>
    <p:extLst>
      <p:ext uri="{BB962C8B-B14F-4D97-AF65-F5344CB8AC3E}">
        <p14:creationId xmlns:p14="http://schemas.microsoft.com/office/powerpoint/2010/main" val="177486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67405" y="79805"/>
            <a:ext cx="10395796" cy="1135054"/>
          </a:xfrm>
          <a:noFill/>
        </p:spPr>
        <p:txBody>
          <a:bodyPr vert="horz" wrap="square" lIns="0" tIns="45720" rIns="0" bIns="45720" rtlCol="0" anchor="b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УЧЕБНОЕ ПОСОБИЕ ДЛЯ ВЫСШЕГО </a:t>
            </a:r>
            <a:b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И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ДОПОЛНИТЕЛЬНОГО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 ПРОФЕССИОНАЛЬНОГО ОБРАЗОВАНИЯ СПЕЦИАЛИСТОВ ХЛЕБОПЕКАРНОГО ПРОИЗВОДСТВА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276CB9D-5D43-4243-94E6-3BDB320B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728" y="1489978"/>
            <a:ext cx="3343387" cy="4952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A4A373-F71A-4814-BB64-1D2388F32B4D}"/>
              </a:ext>
            </a:extLst>
          </p:cNvPr>
          <p:cNvSpPr txBox="1"/>
          <p:nvPr/>
        </p:nvSpPr>
        <p:spPr>
          <a:xfrm>
            <a:off x="4261607" y="1422866"/>
            <a:ext cx="72984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2000" b="1" dirty="0">
                <a:solidFill>
                  <a:schemeClr val="tx2"/>
                </a:solidFill>
              </a:rPr>
              <a:t>Авторы:</a:t>
            </a:r>
          </a:p>
          <a:p>
            <a:pPr>
              <a:buClr>
                <a:srgbClr val="FF0000"/>
              </a:buClr>
            </a:pPr>
            <a:r>
              <a:rPr lang="ru-RU" sz="2000" b="1" dirty="0">
                <a:solidFill>
                  <a:srgbClr val="C00000"/>
                </a:solidFill>
              </a:rPr>
              <a:t>А.С. Романов</a:t>
            </a:r>
            <a:r>
              <a:rPr lang="ru-RU" sz="2000" dirty="0">
                <a:solidFill>
                  <a:schemeClr val="tx2"/>
                </a:solidFill>
              </a:rPr>
              <a:t>, д.т.н., профессор, зав. кафедрой МПА</a:t>
            </a:r>
          </a:p>
          <a:p>
            <a:pPr>
              <a:buClr>
                <a:srgbClr val="FF0000"/>
              </a:buClr>
            </a:pPr>
            <a:r>
              <a:rPr lang="ru-RU" sz="2000" b="1" dirty="0">
                <a:solidFill>
                  <a:srgbClr val="C00000"/>
                </a:solidFill>
              </a:rPr>
              <a:t>О.А. Ильина</a:t>
            </a:r>
            <a:r>
              <a:rPr lang="ru-RU" sz="2000" b="1" dirty="0">
                <a:solidFill>
                  <a:schemeClr val="tx2"/>
                </a:solidFill>
              </a:rPr>
              <a:t>,</a:t>
            </a:r>
            <a:r>
              <a:rPr lang="ru-RU" sz="2000" dirty="0">
                <a:solidFill>
                  <a:schemeClr val="tx2"/>
                </a:solidFill>
              </a:rPr>
              <a:t> д.т.н., профессор, ректор МПА</a:t>
            </a:r>
          </a:p>
          <a:p>
            <a:pPr>
              <a:buClr>
                <a:srgbClr val="FF0000"/>
              </a:buClr>
            </a:pPr>
            <a:r>
              <a:rPr lang="ru-RU" sz="2000" b="1" dirty="0">
                <a:solidFill>
                  <a:srgbClr val="C00000"/>
                </a:solidFill>
              </a:rPr>
              <a:t>В.С. Иунихина</a:t>
            </a:r>
            <a:r>
              <a:rPr lang="ru-RU" sz="2000" b="1" dirty="0">
                <a:solidFill>
                  <a:schemeClr val="tx2"/>
                </a:solidFill>
              </a:rPr>
              <a:t>,</a:t>
            </a:r>
            <a:r>
              <a:rPr lang="ru-RU" sz="2000" dirty="0">
                <a:solidFill>
                  <a:schemeClr val="tx2"/>
                </a:solidFill>
              </a:rPr>
              <a:t> д.т.н., профессор, первый проректор МПА</a:t>
            </a:r>
          </a:p>
          <a:p>
            <a:pPr>
              <a:buClr>
                <a:srgbClr val="FF0000"/>
              </a:buClr>
            </a:pPr>
            <a:r>
              <a:rPr lang="ru-RU" sz="2000" b="1" dirty="0">
                <a:solidFill>
                  <a:srgbClr val="C00000"/>
                </a:solidFill>
              </a:rPr>
              <a:t>С.В. Краус</a:t>
            </a:r>
            <a:r>
              <a:rPr lang="ru-RU" sz="2000" dirty="0">
                <a:solidFill>
                  <a:schemeClr val="tx2"/>
                </a:solidFill>
              </a:rPr>
              <a:t>, д.т.н., профессор, председатель Правления СППИ</a:t>
            </a:r>
            <a:endParaRPr lang="ru-RU" sz="1900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F0537-D0D3-4F93-9EFA-7E40BCA5BBF7}"/>
              </a:ext>
            </a:extLst>
          </p:cNvPr>
          <p:cNvSpPr txBox="1"/>
          <p:nvPr/>
        </p:nvSpPr>
        <p:spPr>
          <a:xfrm>
            <a:off x="4242033" y="3429000"/>
            <a:ext cx="75948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Рекомендовано УМО </a:t>
            </a:r>
            <a:r>
              <a:rPr lang="ru-RU" dirty="0"/>
              <a:t>по образованию в области технологии продуктов питания и пищевой инженерии в качестве учебного пособия для студентов вузов, обучающихся по направлениям подготовки бакалавров </a:t>
            </a:r>
            <a:r>
              <a:rPr lang="ru-RU" b="1" dirty="0">
                <a:solidFill>
                  <a:srgbClr val="C00000"/>
                </a:solidFill>
              </a:rPr>
              <a:t>19.03.02 </a:t>
            </a:r>
            <a:r>
              <a:rPr lang="ru-RU" dirty="0"/>
              <a:t>«Продукты питания из растительного сырья» и направлению подготовки магистров </a:t>
            </a:r>
            <a:r>
              <a:rPr lang="ru-RU" b="1" dirty="0">
                <a:solidFill>
                  <a:srgbClr val="C00000"/>
                </a:solidFill>
              </a:rPr>
              <a:t>19.04.02</a:t>
            </a:r>
            <a:r>
              <a:rPr lang="ru-RU" dirty="0"/>
              <a:t> «Продукты питания из растительного сырья».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F20B5E-D991-4465-AF5C-424B524ECB13}"/>
              </a:ext>
            </a:extLst>
          </p:cNvPr>
          <p:cNvSpPr txBox="1"/>
          <p:nvPr/>
        </p:nvSpPr>
        <p:spPr>
          <a:xfrm>
            <a:off x="4281181" y="6125142"/>
            <a:ext cx="1814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Москва, 2016 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366647-F634-4409-B9A1-F64BCD45A8B6}"/>
              </a:ext>
            </a:extLst>
          </p:cNvPr>
          <p:cNvSpPr txBox="1"/>
          <p:nvPr/>
        </p:nvSpPr>
        <p:spPr>
          <a:xfrm>
            <a:off x="6712139" y="6357368"/>
            <a:ext cx="5479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Суздаль, Заседание Правления РСП, 25.03.2022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45D058-0375-44AA-97B3-9B7B88D803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0" y="233960"/>
            <a:ext cx="1150882" cy="7728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666" y="85549"/>
            <a:ext cx="11546765" cy="1089529"/>
          </a:xfrm>
          <a:noFill/>
        </p:spPr>
        <p:txBody>
          <a:bodyPr vert="horz" wrap="square" lIns="0" tIns="45720" rIns="0" bIns="45720" rtlCol="0" anchor="b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СОВРЕМЕННАЯ КЛАССИФИКАЦИЯ, АКЦЕНТ НА ТЕРМИНЫ, АНАЛИТИКА,                                            НОВАЯ ВИЗУАЛИЗАЦИЯ ТЕХНОЛОГИЧЕСКИХ СХЕМ И КОНТРОЛЯ,</a:t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ПРИМЕРЫ ТЕХНОЛОГИЧЕСКОГО ОБОРУДОВАНИЯ, СПРАВОЧНЫЙ МАТЕРИАЛ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AD378C0-8912-460F-B4BE-E54ED5DD3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666" y="1510615"/>
            <a:ext cx="10318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1424D44-27EB-4C95-A317-6B3011A324D5}"/>
              </a:ext>
            </a:extLst>
          </p:cNvPr>
          <p:cNvSpPr/>
          <p:nvPr/>
        </p:nvSpPr>
        <p:spPr>
          <a:xfrm>
            <a:off x="1335135" y="1377345"/>
            <a:ext cx="4453763" cy="20621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/>
              <a:t>Хлеб </a:t>
            </a:r>
            <a:r>
              <a:rPr lang="ru-RU" sz="1600" dirty="0"/>
              <a:t>– хлебобулочное изделие без начинки с влажностью более 19% и массой более 500 г.</a:t>
            </a:r>
          </a:p>
          <a:p>
            <a:pPr>
              <a:defRPr/>
            </a:pPr>
            <a:r>
              <a:rPr lang="ru-RU" sz="1600" b="1" dirty="0"/>
              <a:t>Булочное изделие </a:t>
            </a:r>
            <a:r>
              <a:rPr lang="ru-RU" sz="1600" dirty="0"/>
              <a:t>– хлебобулочное изделие без начинки с влажностью более 19% и массой 500 г и менее</a:t>
            </a:r>
          </a:p>
          <a:p>
            <a:pPr>
              <a:defRPr/>
            </a:pPr>
            <a:r>
              <a:rPr lang="ru-RU" sz="1600" b="1" dirty="0"/>
              <a:t>Мелкоштучное булочное изделие </a:t>
            </a:r>
            <a:r>
              <a:rPr lang="ru-RU" sz="1600" dirty="0"/>
              <a:t>– булочное изделие массой менее 200 г.</a:t>
            </a:r>
          </a:p>
        </p:txBody>
      </p:sp>
      <p:grpSp>
        <p:nvGrpSpPr>
          <p:cNvPr id="10" name="Группа 66">
            <a:extLst>
              <a:ext uri="{FF2B5EF4-FFF2-40B4-BE49-F238E27FC236}">
                <a16:creationId xmlns:a16="http://schemas.microsoft.com/office/drawing/2014/main" id="{2338BD3A-68B0-4C29-ABA7-CAEF223F7D80}"/>
              </a:ext>
            </a:extLst>
          </p:cNvPr>
          <p:cNvGrpSpPr>
            <a:grpSpLocks/>
          </p:cNvGrpSpPr>
          <p:nvPr/>
        </p:nvGrpSpPr>
        <p:grpSpPr bwMode="auto">
          <a:xfrm>
            <a:off x="327171" y="3565321"/>
            <a:ext cx="7977930" cy="3145872"/>
            <a:chOff x="0" y="1412776"/>
            <a:chExt cx="8964339" cy="4662826"/>
          </a:xfrm>
        </p:grpSpPr>
        <p:sp>
          <p:nvSpPr>
            <p:cNvPr id="11" name="Text Box 32">
              <a:extLst>
                <a:ext uri="{FF2B5EF4-FFF2-40B4-BE49-F238E27FC236}">
                  <a16:creationId xmlns:a16="http://schemas.microsoft.com/office/drawing/2014/main" id="{17C55275-D6C3-43A8-A95F-48C095ED6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1804" y="3213554"/>
              <a:ext cx="1475583" cy="63199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dirty="0">
                  <a:solidFill>
                    <a:srgbClr val="000000"/>
                  </a:solidFill>
                </a:rPr>
                <a:t>50 кг</a:t>
              </a:r>
              <a:r>
                <a:rPr lang="ru-RU" sz="700" dirty="0">
                  <a:solidFill>
                    <a:srgbClr val="000000"/>
                  </a:solidFill>
                </a:rPr>
                <a:t> </a:t>
              </a:r>
            </a:p>
            <a:p>
              <a:pPr algn="ctr"/>
              <a:r>
                <a:rPr lang="ru-RU" sz="900" b="1" dirty="0">
                  <a:solidFill>
                    <a:srgbClr val="000000"/>
                  </a:solidFill>
                </a:rPr>
                <a:t>на возобновление</a:t>
              </a:r>
            </a:p>
          </p:txBody>
        </p:sp>
        <p:sp>
          <p:nvSpPr>
            <p:cNvPr id="12" name="Text Box 46">
              <a:extLst>
                <a:ext uri="{FF2B5EF4-FFF2-40B4-BE49-F238E27FC236}">
                  <a16:creationId xmlns:a16="http://schemas.microsoft.com/office/drawing/2014/main" id="{891FAFE6-339E-4A8D-833E-124AABE20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7765" y="3213311"/>
              <a:ext cx="1009620" cy="631997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50 кг</a:t>
              </a:r>
            </a:p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в тесто</a:t>
              </a:r>
            </a:p>
          </p:txBody>
        </p:sp>
        <p:sp>
          <p:nvSpPr>
            <p:cNvPr id="13" name="Блок-схема: задержка 12">
              <a:extLst>
                <a:ext uri="{FF2B5EF4-FFF2-40B4-BE49-F238E27FC236}">
                  <a16:creationId xmlns:a16="http://schemas.microsoft.com/office/drawing/2014/main" id="{A7DA6991-672E-496A-8BE6-68E0A089D99E}"/>
                </a:ext>
              </a:extLst>
            </p:cNvPr>
            <p:cNvSpPr/>
            <p:nvPr/>
          </p:nvSpPr>
          <p:spPr bwMode="auto">
            <a:xfrm rot="5400000">
              <a:off x="2286388" y="2295085"/>
              <a:ext cx="864422" cy="1260658"/>
            </a:xfrm>
            <a:prstGeom prst="flowChartDelay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густая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закваска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100 кг</a:t>
              </a:r>
            </a:p>
          </p:txBody>
        </p:sp>
        <p:cxnSp>
          <p:nvCxnSpPr>
            <p:cNvPr id="14" name="Соединительная линия уступом 43">
              <a:extLst>
                <a:ext uri="{FF2B5EF4-FFF2-40B4-BE49-F238E27FC236}">
                  <a16:creationId xmlns:a16="http://schemas.microsoft.com/office/drawing/2014/main" id="{759A59D5-072D-4A54-BBD3-707E7F4FA8B7}"/>
                </a:ext>
              </a:extLst>
            </p:cNvPr>
            <p:cNvCxnSpPr/>
            <p:nvPr/>
          </p:nvCxnSpPr>
          <p:spPr bwMode="auto">
            <a:xfrm rot="10800000" flipV="1">
              <a:off x="1331872" y="3357798"/>
              <a:ext cx="1368383" cy="442988"/>
            </a:xfrm>
            <a:prstGeom prst="bentConnector3">
              <a:avLst>
                <a:gd name="adj1" fmla="val 848"/>
              </a:avLst>
            </a:prstGeom>
            <a:solidFill>
              <a:schemeClr val="bg1">
                <a:lumMod val="95000"/>
              </a:schemeClr>
            </a:solidFill>
            <a:ln w="38100" cmpd="sng">
              <a:solidFill>
                <a:srgbClr val="000000"/>
              </a:solidFill>
              <a:prstDash val="dash"/>
              <a:tailEnd type="triangle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Соединительная линия уступом 50">
              <a:extLst>
                <a:ext uri="{FF2B5EF4-FFF2-40B4-BE49-F238E27FC236}">
                  <a16:creationId xmlns:a16="http://schemas.microsoft.com/office/drawing/2014/main" id="{441D24E2-CE68-439A-A610-C9AF65DCED16}"/>
                </a:ext>
              </a:extLst>
            </p:cNvPr>
            <p:cNvCxnSpPr/>
            <p:nvPr/>
          </p:nvCxnSpPr>
          <p:spPr bwMode="auto">
            <a:xfrm>
              <a:off x="2771690" y="3357798"/>
              <a:ext cx="1584277" cy="431874"/>
            </a:xfrm>
            <a:prstGeom prst="bentConnector3">
              <a:avLst>
                <a:gd name="adj1" fmla="val 1063"/>
              </a:avLst>
            </a:prstGeom>
            <a:solidFill>
              <a:schemeClr val="bg1">
                <a:lumMod val="95000"/>
              </a:schemeClr>
            </a:solidFill>
            <a:ln w="38100" cmpd="sng">
              <a:solidFill>
                <a:srgbClr val="000000"/>
              </a:solidFill>
              <a:tailEnd type="triangle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utoShape 75">
              <a:extLst>
                <a:ext uri="{FF2B5EF4-FFF2-40B4-BE49-F238E27FC236}">
                  <a16:creationId xmlns:a16="http://schemas.microsoft.com/office/drawing/2014/main" id="{C1107EDE-2EC2-4194-ABDF-8FE45867D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12776"/>
              <a:ext cx="1331640" cy="1152128"/>
            </a:xfrm>
            <a:prstGeom prst="downArrow">
              <a:avLst>
                <a:gd name="adj1" fmla="val 84167"/>
                <a:gd name="adj2" fmla="val 36648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закваска </a:t>
              </a:r>
            </a:p>
            <a:p>
              <a:pPr algn="ctr"/>
              <a:r>
                <a:rPr lang="ru-RU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</a:t>
              </a:r>
            </a:p>
            <a:p>
              <a:pPr algn="ctr"/>
              <a:r>
                <a:rPr lang="ru-RU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разводочного </a:t>
              </a:r>
            </a:p>
            <a:p>
              <a:pPr algn="ctr"/>
              <a:r>
                <a:rPr lang="ru-RU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цикла</a:t>
              </a:r>
            </a:p>
          </p:txBody>
        </p:sp>
        <p:sp>
          <p:nvSpPr>
            <p:cNvPr id="17" name="Скругленный прямоугольник 28">
              <a:extLst>
                <a:ext uri="{FF2B5EF4-FFF2-40B4-BE49-F238E27FC236}">
                  <a16:creationId xmlns:a16="http://schemas.microsoft.com/office/drawing/2014/main" id="{BE07134C-F708-4795-8884-9E29EF822797}"/>
                </a:ext>
              </a:extLst>
            </p:cNvPr>
            <p:cNvSpPr/>
            <p:nvPr/>
          </p:nvSpPr>
          <p:spPr>
            <a:xfrm>
              <a:off x="0" y="2646018"/>
              <a:ext cx="1331640" cy="915285"/>
            </a:xfrm>
            <a:prstGeom prst="roundRect">
              <a:avLst>
                <a:gd name="adj" fmla="val 4962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Накопление биомассы</a:t>
              </a:r>
              <a:endParaRPr 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0206F66A-8F29-4D56-AC06-E26838EEFFBB}"/>
                </a:ext>
              </a:extLst>
            </p:cNvPr>
            <p:cNvCxnSpPr>
              <a:stCxn id="17" idx="3"/>
            </p:cNvCxnSpPr>
            <p:nvPr/>
          </p:nvCxnSpPr>
          <p:spPr>
            <a:xfrm flipV="1">
              <a:off x="1331640" y="2977428"/>
              <a:ext cx="770146" cy="126233"/>
            </a:xfrm>
            <a:prstGeom prst="straightConnector1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Блок-схема: задержка 20">
              <a:extLst>
                <a:ext uri="{FF2B5EF4-FFF2-40B4-BE49-F238E27FC236}">
                  <a16:creationId xmlns:a16="http://schemas.microsoft.com/office/drawing/2014/main" id="{54AF77E3-A094-4927-9753-09C61911F9A6}"/>
                </a:ext>
              </a:extLst>
            </p:cNvPr>
            <p:cNvSpPr/>
            <p:nvPr/>
          </p:nvSpPr>
          <p:spPr bwMode="auto">
            <a:xfrm rot="5400000">
              <a:off x="4590569" y="3447286"/>
              <a:ext cx="864422" cy="1260658"/>
            </a:xfrm>
            <a:prstGeom prst="flowChartDelay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густая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закваска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100 кг</a:t>
              </a:r>
            </a:p>
          </p:txBody>
        </p:sp>
        <p:cxnSp>
          <p:nvCxnSpPr>
            <p:cNvPr id="22" name="Соединительная линия уступом 49">
              <a:extLst>
                <a:ext uri="{FF2B5EF4-FFF2-40B4-BE49-F238E27FC236}">
                  <a16:creationId xmlns:a16="http://schemas.microsoft.com/office/drawing/2014/main" id="{12455C33-8874-42AA-BCC7-00CD897E502F}"/>
                </a:ext>
              </a:extLst>
            </p:cNvPr>
            <p:cNvCxnSpPr/>
            <p:nvPr/>
          </p:nvCxnSpPr>
          <p:spPr bwMode="auto">
            <a:xfrm rot="10800000" flipV="1">
              <a:off x="3635264" y="4510521"/>
              <a:ext cx="1368383" cy="442988"/>
            </a:xfrm>
            <a:prstGeom prst="bentConnector3">
              <a:avLst>
                <a:gd name="adj1" fmla="val 848"/>
              </a:avLst>
            </a:prstGeom>
            <a:solidFill>
              <a:schemeClr val="bg1">
                <a:lumMod val="95000"/>
              </a:schemeClr>
            </a:solidFill>
            <a:ln w="38100" cmpd="sng">
              <a:solidFill>
                <a:srgbClr val="000000"/>
              </a:solidFill>
              <a:prstDash val="dash"/>
              <a:tailEnd type="triangle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Соединительная линия уступом 51">
              <a:extLst>
                <a:ext uri="{FF2B5EF4-FFF2-40B4-BE49-F238E27FC236}">
                  <a16:creationId xmlns:a16="http://schemas.microsoft.com/office/drawing/2014/main" id="{CB772EE6-8DE2-4C5C-AAC3-322C935CE018}"/>
                </a:ext>
              </a:extLst>
            </p:cNvPr>
            <p:cNvCxnSpPr/>
            <p:nvPr/>
          </p:nvCxnSpPr>
          <p:spPr bwMode="auto">
            <a:xfrm>
              <a:off x="5075083" y="4510521"/>
              <a:ext cx="1584277" cy="431874"/>
            </a:xfrm>
            <a:prstGeom prst="bentConnector3">
              <a:avLst>
                <a:gd name="adj1" fmla="val 1063"/>
              </a:avLst>
            </a:prstGeom>
            <a:solidFill>
              <a:schemeClr val="bg1">
                <a:lumMod val="95000"/>
              </a:schemeClr>
            </a:solidFill>
            <a:ln w="38100" cmpd="sng">
              <a:solidFill>
                <a:srgbClr val="000000"/>
              </a:solidFill>
              <a:tailEnd type="triangle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 Box 36">
              <a:extLst>
                <a:ext uri="{FF2B5EF4-FFF2-40B4-BE49-F238E27FC236}">
                  <a16:creationId xmlns:a16="http://schemas.microsoft.com/office/drawing/2014/main" id="{E7FCF77B-5463-4EDE-BB1D-DDA123160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5606" y="2179802"/>
              <a:ext cx="1296080" cy="1243078"/>
            </a:xfrm>
            <a:prstGeom prst="roundRect">
              <a:avLst>
                <a:gd name="adj" fmla="val 16667"/>
              </a:avLst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Питательная смесь: </a:t>
              </a:r>
            </a:p>
            <a:p>
              <a:pPr algn="ctr"/>
              <a:r>
                <a:rPr lang="ru-RU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мука 33,5 кг, </a:t>
              </a:r>
            </a:p>
            <a:p>
              <a:pPr algn="ctr"/>
              <a:r>
                <a:rPr lang="ru-RU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вода 16,5 кг</a:t>
              </a:r>
            </a:p>
          </p:txBody>
        </p:sp>
        <p:cxnSp>
          <p:nvCxnSpPr>
            <p:cNvPr id="25" name="Прямая со стрелкой 24">
              <a:extLst>
                <a:ext uri="{FF2B5EF4-FFF2-40B4-BE49-F238E27FC236}">
                  <a16:creationId xmlns:a16="http://schemas.microsoft.com/office/drawing/2014/main" id="{C81FAE8B-5588-40AB-8615-875F5D4DD532}"/>
                </a:ext>
              </a:extLst>
            </p:cNvPr>
            <p:cNvCxnSpPr/>
            <p:nvPr/>
          </p:nvCxnSpPr>
          <p:spPr bwMode="auto">
            <a:xfrm>
              <a:off x="5003647" y="3429247"/>
              <a:ext cx="0" cy="215937"/>
            </a:xfrm>
            <a:prstGeom prst="straightConnector1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rgbClr val="0000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32">
              <a:extLst>
                <a:ext uri="{FF2B5EF4-FFF2-40B4-BE49-F238E27FC236}">
                  <a16:creationId xmlns:a16="http://schemas.microsoft.com/office/drawing/2014/main" id="{3C334C5D-1E95-42A9-9C0C-5C24187E0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0241" y="5407596"/>
              <a:ext cx="1475583" cy="65540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dirty="0">
                  <a:solidFill>
                    <a:srgbClr val="000000"/>
                  </a:solidFill>
                </a:rPr>
                <a:t>50 кг</a:t>
              </a:r>
              <a:r>
                <a:rPr lang="ru-RU" sz="800" dirty="0">
                  <a:solidFill>
                    <a:srgbClr val="000000"/>
                  </a:solidFill>
                </a:rPr>
                <a:t> </a:t>
              </a:r>
            </a:p>
            <a:p>
              <a:pPr algn="ctr"/>
              <a:r>
                <a:rPr lang="ru-RU" sz="800" b="1" dirty="0">
                  <a:solidFill>
                    <a:srgbClr val="000000"/>
                  </a:solidFill>
                </a:rPr>
                <a:t>на возобновление</a:t>
              </a:r>
            </a:p>
          </p:txBody>
        </p:sp>
        <p:sp>
          <p:nvSpPr>
            <p:cNvPr id="27" name="Text Box 46">
              <a:extLst>
                <a:ext uri="{FF2B5EF4-FFF2-40B4-BE49-F238E27FC236}">
                  <a16:creationId xmlns:a16="http://schemas.microsoft.com/office/drawing/2014/main" id="{0A3423FD-3E2A-45F3-B4BF-445F42A571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6137" y="5420197"/>
              <a:ext cx="1009620" cy="655405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50 кг</a:t>
              </a:r>
            </a:p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в тесто</a:t>
              </a:r>
            </a:p>
          </p:txBody>
        </p:sp>
        <p:sp>
          <p:nvSpPr>
            <p:cNvPr id="28" name="Блок-схема: задержка 27">
              <a:extLst>
                <a:ext uri="{FF2B5EF4-FFF2-40B4-BE49-F238E27FC236}">
                  <a16:creationId xmlns:a16="http://schemas.microsoft.com/office/drawing/2014/main" id="{2EE20920-1944-4751-B639-CA27D94C6ABE}"/>
                </a:ext>
              </a:extLst>
            </p:cNvPr>
            <p:cNvSpPr/>
            <p:nvPr/>
          </p:nvSpPr>
          <p:spPr bwMode="auto">
            <a:xfrm rot="5400000">
              <a:off x="6894825" y="4527407"/>
              <a:ext cx="864422" cy="1260658"/>
            </a:xfrm>
            <a:prstGeom prst="flowChartDelay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густая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закваска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100 кг</a:t>
              </a:r>
            </a:p>
          </p:txBody>
        </p:sp>
        <p:cxnSp>
          <p:nvCxnSpPr>
            <p:cNvPr id="29" name="Соединительная линия уступом 58">
              <a:extLst>
                <a:ext uri="{FF2B5EF4-FFF2-40B4-BE49-F238E27FC236}">
                  <a16:creationId xmlns:a16="http://schemas.microsoft.com/office/drawing/2014/main" id="{8CA590DB-9278-4AEB-B5D1-7E240AC414EB}"/>
                </a:ext>
              </a:extLst>
            </p:cNvPr>
            <p:cNvCxnSpPr/>
            <p:nvPr/>
          </p:nvCxnSpPr>
          <p:spPr bwMode="auto">
            <a:xfrm rot="10800000" flipV="1">
              <a:off x="5940243" y="5590206"/>
              <a:ext cx="1368383" cy="442988"/>
            </a:xfrm>
            <a:prstGeom prst="bentConnector3">
              <a:avLst>
                <a:gd name="adj1" fmla="val 848"/>
              </a:avLst>
            </a:prstGeom>
            <a:solidFill>
              <a:schemeClr val="bg1">
                <a:lumMod val="95000"/>
              </a:schemeClr>
            </a:solidFill>
            <a:ln w="38100" cmpd="sng">
              <a:solidFill>
                <a:srgbClr val="000000"/>
              </a:solidFill>
              <a:prstDash val="dash"/>
              <a:tailEnd type="triangle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Соединительная линия уступом 59">
              <a:extLst>
                <a:ext uri="{FF2B5EF4-FFF2-40B4-BE49-F238E27FC236}">
                  <a16:creationId xmlns:a16="http://schemas.microsoft.com/office/drawing/2014/main" id="{79785301-2ECD-4E5C-9527-AFF2A43F8724}"/>
                </a:ext>
              </a:extLst>
            </p:cNvPr>
            <p:cNvCxnSpPr/>
            <p:nvPr/>
          </p:nvCxnSpPr>
          <p:spPr bwMode="auto">
            <a:xfrm>
              <a:off x="7380062" y="5590206"/>
              <a:ext cx="1584277" cy="431874"/>
            </a:xfrm>
            <a:prstGeom prst="bentConnector3">
              <a:avLst>
                <a:gd name="adj1" fmla="val 1063"/>
              </a:avLst>
            </a:prstGeom>
            <a:solidFill>
              <a:schemeClr val="bg1">
                <a:lumMod val="95000"/>
              </a:schemeClr>
            </a:solidFill>
            <a:ln w="38100" cmpd="sng">
              <a:solidFill>
                <a:srgbClr val="000000"/>
              </a:solidFill>
              <a:tailEnd type="triangle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Box 36">
              <a:extLst>
                <a:ext uri="{FF2B5EF4-FFF2-40B4-BE49-F238E27FC236}">
                  <a16:creationId xmlns:a16="http://schemas.microsoft.com/office/drawing/2014/main" id="{69E41AF0-6BBE-4556-990B-D7916A6FD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9864" y="3197870"/>
              <a:ext cx="1296080" cy="1243078"/>
            </a:xfrm>
            <a:prstGeom prst="roundRect">
              <a:avLst>
                <a:gd name="adj" fmla="val 16667"/>
              </a:avLst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Питательная смесь: </a:t>
              </a:r>
            </a:p>
            <a:p>
              <a:pPr algn="ctr"/>
              <a:r>
                <a:rPr lang="ru-RU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мука 33,5 кг, </a:t>
              </a:r>
            </a:p>
            <a:p>
              <a:pPr algn="ctr"/>
              <a:r>
                <a:rPr lang="ru-RU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вода 16,5 кг</a:t>
              </a:r>
            </a:p>
          </p:txBody>
        </p: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BF643A2F-537B-4D2C-936F-AE29931BDC9E}"/>
                </a:ext>
              </a:extLst>
            </p:cNvPr>
            <p:cNvCxnSpPr/>
            <p:nvPr/>
          </p:nvCxnSpPr>
          <p:spPr bwMode="auto">
            <a:xfrm>
              <a:off x="7308627" y="4508932"/>
              <a:ext cx="0" cy="215937"/>
            </a:xfrm>
            <a:prstGeom prst="straightConnector1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rgbClr val="0000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32">
              <a:extLst>
                <a:ext uri="{FF2B5EF4-FFF2-40B4-BE49-F238E27FC236}">
                  <a16:creationId xmlns:a16="http://schemas.microsoft.com/office/drawing/2014/main" id="{C04A787A-80B2-4F5A-8847-BF5B0BD9EB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6020" y="4365757"/>
              <a:ext cx="1475583" cy="58518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dirty="0">
                  <a:solidFill>
                    <a:srgbClr val="000000"/>
                  </a:solidFill>
                </a:rPr>
                <a:t>50 кг</a:t>
              </a:r>
              <a:r>
                <a:rPr lang="ru-RU" sz="700" dirty="0">
                  <a:solidFill>
                    <a:srgbClr val="000000"/>
                  </a:solidFill>
                </a:rPr>
                <a:t> </a:t>
              </a:r>
            </a:p>
            <a:p>
              <a:pPr algn="ctr"/>
              <a:r>
                <a:rPr lang="ru-RU" sz="700" b="1" dirty="0">
                  <a:solidFill>
                    <a:srgbClr val="000000"/>
                  </a:solidFill>
                </a:rPr>
                <a:t>на возобновление</a:t>
              </a:r>
            </a:p>
          </p:txBody>
        </p:sp>
        <p:sp>
          <p:nvSpPr>
            <p:cNvPr id="34" name="Text Box 46">
              <a:extLst>
                <a:ext uri="{FF2B5EF4-FFF2-40B4-BE49-F238E27FC236}">
                  <a16:creationId xmlns:a16="http://schemas.microsoft.com/office/drawing/2014/main" id="{22913302-FC85-464B-8C9C-0A9E10734C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5179" y="4365757"/>
              <a:ext cx="1009620" cy="631997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50 кг</a:t>
              </a:r>
            </a:p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в тесто</a:t>
              </a:r>
            </a:p>
          </p:txBody>
        </p:sp>
        <p:cxnSp>
          <p:nvCxnSpPr>
            <p:cNvPr id="35" name="Прямая со стрелкой 34">
              <a:extLst>
                <a:ext uri="{FF2B5EF4-FFF2-40B4-BE49-F238E27FC236}">
                  <a16:creationId xmlns:a16="http://schemas.microsoft.com/office/drawing/2014/main" id="{5740F2F8-5D43-4F3A-9775-C7C5D9598795}"/>
                </a:ext>
              </a:extLst>
            </p:cNvPr>
            <p:cNvCxnSpPr/>
            <p:nvPr/>
          </p:nvCxnSpPr>
          <p:spPr bwMode="auto">
            <a:xfrm>
              <a:off x="5003647" y="3429247"/>
              <a:ext cx="0" cy="215937"/>
            </a:xfrm>
            <a:prstGeom prst="straightConnector1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rgbClr val="0000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D8E24F69-BD63-4062-99EC-1ACAC742E994}"/>
                </a:ext>
              </a:extLst>
            </p:cNvPr>
            <p:cNvCxnSpPr/>
            <p:nvPr/>
          </p:nvCxnSpPr>
          <p:spPr bwMode="auto">
            <a:xfrm>
              <a:off x="7308627" y="4508932"/>
              <a:ext cx="0" cy="215937"/>
            </a:xfrm>
            <a:prstGeom prst="straightConnector1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rgbClr val="0000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40">
            <a:extLst>
              <a:ext uri="{FF2B5EF4-FFF2-40B4-BE49-F238E27FC236}">
                <a16:creationId xmlns:a16="http://schemas.microsoft.com/office/drawing/2014/main" id="{01F9F14C-AF1F-46E4-A805-BF379AC32B5B}"/>
              </a:ext>
            </a:extLst>
          </p:cNvPr>
          <p:cNvGrpSpPr>
            <a:grpSpLocks/>
          </p:cNvGrpSpPr>
          <p:nvPr/>
        </p:nvGrpSpPr>
        <p:grpSpPr bwMode="auto">
          <a:xfrm>
            <a:off x="6095999" y="1405517"/>
            <a:ext cx="5767431" cy="3327771"/>
            <a:chOff x="467544" y="912301"/>
            <a:chExt cx="8280920" cy="5617846"/>
          </a:xfrm>
        </p:grpSpPr>
        <p:sp>
          <p:nvSpPr>
            <p:cNvPr id="38" name="Rectangle 7">
              <a:extLst>
                <a:ext uri="{FF2B5EF4-FFF2-40B4-BE49-F238E27FC236}">
                  <a16:creationId xmlns:a16="http://schemas.microsoft.com/office/drawing/2014/main" id="{6AFB3F03-964D-4978-A530-F1DDD4042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880" y="5733256"/>
              <a:ext cx="5256584" cy="79689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65000"/>
                <a:defRPr/>
              </a:pPr>
              <a:endParaRPr lang="ru-RU" sz="1400" b="1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39" name="Rectangle 7">
              <a:extLst>
                <a:ext uri="{FF2B5EF4-FFF2-40B4-BE49-F238E27FC236}">
                  <a16:creationId xmlns:a16="http://schemas.microsoft.com/office/drawing/2014/main" id="{1D942B5D-04A8-4FD7-A721-453E62949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544" y="1412776"/>
              <a:ext cx="2880320" cy="51125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65000"/>
                <a:defRPr/>
              </a:pPr>
              <a:endParaRPr lang="ru-RU" sz="14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40" name="Rectangle 7">
              <a:extLst>
                <a:ext uri="{FF2B5EF4-FFF2-40B4-BE49-F238E27FC236}">
                  <a16:creationId xmlns:a16="http://schemas.microsoft.com/office/drawing/2014/main" id="{470976AE-9E3F-4CC5-9332-DC99E4A1A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544" y="912301"/>
              <a:ext cx="2880320" cy="5040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65000"/>
                <a:defRPr/>
              </a:pPr>
              <a:r>
                <a:rPr lang="ru-RU" sz="1400" b="1" dirty="0">
                  <a:solidFill>
                    <a:srgbClr val="000000"/>
                  </a:solidFill>
                  <a:latin typeface="+mn-lt"/>
                  <a:cs typeface="+mn-cs"/>
                </a:rPr>
                <a:t>Основное сырьё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65000"/>
                <a:defRPr/>
              </a:pPr>
              <a:endParaRPr lang="ru-RU" sz="1400" b="1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41" name="Rectangle 7">
              <a:extLst>
                <a:ext uri="{FF2B5EF4-FFF2-40B4-BE49-F238E27FC236}">
                  <a16:creationId xmlns:a16="http://schemas.microsoft.com/office/drawing/2014/main" id="{A0DC513F-939A-425E-AE76-3393B8682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880" y="922612"/>
              <a:ext cx="5256584" cy="5040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65000"/>
                <a:defRPr/>
              </a:pPr>
              <a:r>
                <a:rPr lang="ru-RU" sz="1400" b="1" dirty="0">
                  <a:solidFill>
                    <a:srgbClr val="000000"/>
                  </a:solidFill>
                  <a:latin typeface="+mn-lt"/>
                  <a:cs typeface="+mn-cs"/>
                </a:rPr>
                <a:t>Дополнительное сырьё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65000"/>
                <a:defRPr/>
              </a:pPr>
              <a:endParaRPr lang="ru-RU" sz="1400" b="1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98AF9BB-2CAF-48F7-BF03-012A72B65585}"/>
                </a:ext>
              </a:extLst>
            </p:cNvPr>
            <p:cNvSpPr txBox="1"/>
            <p:nvPr/>
          </p:nvSpPr>
          <p:spPr>
            <a:xfrm>
              <a:off x="555909" y="1560372"/>
              <a:ext cx="2736304" cy="10045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65000"/>
                <a:defRPr/>
              </a:pPr>
              <a:endParaRPr lang="ru-RU" sz="1100" dirty="0">
                <a:solidFill>
                  <a:srgbClr val="000000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65000"/>
                <a:defRPr/>
              </a:pPr>
              <a:r>
                <a:rPr lang="ru-RU" sz="1100" dirty="0">
                  <a:solidFill>
                    <a:srgbClr val="000000"/>
                  </a:solidFill>
                  <a:latin typeface="+mn-lt"/>
                  <a:cs typeface="+mn-cs"/>
                </a:rPr>
                <a:t>Мука и зерновые продукты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CE3AB33-B336-4B9F-BB60-D5CE1A8EE9CA}"/>
                </a:ext>
              </a:extLst>
            </p:cNvPr>
            <p:cNvSpPr txBox="1"/>
            <p:nvPr/>
          </p:nvSpPr>
          <p:spPr>
            <a:xfrm>
              <a:off x="555909" y="2917341"/>
              <a:ext cx="2736304" cy="9509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65000"/>
                <a:defRPr/>
              </a:pPr>
              <a:endParaRPr lang="ru-RU" sz="1100" dirty="0">
                <a:solidFill>
                  <a:srgbClr val="000000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65000"/>
                <a:defRPr/>
              </a:pPr>
              <a:r>
                <a:rPr lang="ru-RU" sz="1100" dirty="0">
                  <a:solidFill>
                    <a:srgbClr val="000000"/>
                  </a:solidFill>
                  <a:latin typeface="+mn-lt"/>
                  <a:cs typeface="+mn-cs"/>
                </a:rPr>
                <a:t>Соль поваренная пищевая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868661A-C648-42D7-A68D-A80BFD3E32FD}"/>
                </a:ext>
              </a:extLst>
            </p:cNvPr>
            <p:cNvSpPr txBox="1"/>
            <p:nvPr/>
          </p:nvSpPr>
          <p:spPr>
            <a:xfrm>
              <a:off x="555909" y="4220690"/>
              <a:ext cx="2736304" cy="10161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65000"/>
                <a:defRPr/>
              </a:pPr>
              <a:endParaRPr lang="ru-RU" sz="1100" dirty="0">
                <a:solidFill>
                  <a:srgbClr val="000000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65000"/>
                <a:defRPr/>
              </a:pPr>
              <a:r>
                <a:rPr lang="ru-RU" sz="1100" dirty="0">
                  <a:solidFill>
                    <a:srgbClr val="000000"/>
                  </a:solidFill>
                  <a:latin typeface="+mn-lt"/>
                  <a:cs typeface="+mn-cs"/>
                </a:rPr>
                <a:t>Дрожжи и химические разрыхлители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5C7321E-9736-4BB9-8FDC-4EE716E1602D}"/>
                </a:ext>
              </a:extLst>
            </p:cNvPr>
            <p:cNvSpPr txBox="1"/>
            <p:nvPr/>
          </p:nvSpPr>
          <p:spPr>
            <a:xfrm>
              <a:off x="539552" y="5589240"/>
              <a:ext cx="2736304" cy="7920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65000"/>
                <a:defRPr/>
              </a:pPr>
              <a:endParaRPr lang="ru-RU" sz="1100" dirty="0">
                <a:solidFill>
                  <a:srgbClr val="000000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65000"/>
                <a:defRPr/>
              </a:pPr>
              <a:r>
                <a:rPr lang="ru-RU" sz="1100" dirty="0">
                  <a:solidFill>
                    <a:srgbClr val="000000"/>
                  </a:solidFill>
                  <a:latin typeface="+mn-lt"/>
                  <a:cs typeface="+mn-cs"/>
                </a:rPr>
                <a:t>Вода питьевая</a:t>
              </a:r>
            </a:p>
          </p:txBody>
        </p:sp>
        <p:sp>
          <p:nvSpPr>
            <p:cNvPr id="46" name="Rectangle 7">
              <a:extLst>
                <a:ext uri="{FF2B5EF4-FFF2-40B4-BE49-F238E27FC236}">
                  <a16:creationId xmlns:a16="http://schemas.microsoft.com/office/drawing/2014/main" id="{444255AF-8315-42E3-9447-2AAAE9B50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880" y="1412776"/>
              <a:ext cx="5256584" cy="424847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65000"/>
                <a:defRPr/>
              </a:pPr>
              <a:endParaRPr lang="ru-RU" sz="10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9FBCE55-EBD5-4E40-8AD6-3D4F22D02667}"/>
                </a:ext>
              </a:extLst>
            </p:cNvPr>
            <p:cNvSpPr txBox="1"/>
            <p:nvPr/>
          </p:nvSpPr>
          <p:spPr>
            <a:xfrm>
              <a:off x="3563888" y="1570684"/>
              <a:ext cx="2478707" cy="504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65000"/>
                <a:defRPr/>
              </a:pPr>
              <a:r>
                <a:rPr lang="ru-RU" sz="1000" b="1" dirty="0">
                  <a:latin typeface="+mn-lt"/>
                  <a:cs typeface="+mn-cs"/>
                </a:rPr>
                <a:t>Молоко и молочные продукты</a:t>
              </a:r>
              <a:endParaRPr lang="ru-RU" sz="1000" b="1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210CEB3-4BA3-4E32-9B34-6C489203EAFD}"/>
                </a:ext>
              </a:extLst>
            </p:cNvPr>
            <p:cNvSpPr txBox="1"/>
            <p:nvPr/>
          </p:nvSpPr>
          <p:spPr>
            <a:xfrm>
              <a:off x="3563888" y="2144433"/>
              <a:ext cx="2448272" cy="504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65000"/>
                <a:defRPr/>
              </a:pPr>
              <a:r>
                <a:rPr lang="ru-RU" sz="1000" dirty="0">
                  <a:latin typeface="+mn-lt"/>
                  <a:cs typeface="+mn-cs"/>
                </a:rPr>
                <a:t>Масложировые продукты</a:t>
              </a:r>
              <a:endParaRPr lang="ru-RU" sz="10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7B53826-1A06-42C5-856B-E784BEE078A8}"/>
                </a:ext>
              </a:extLst>
            </p:cNvPr>
            <p:cNvSpPr txBox="1"/>
            <p:nvPr/>
          </p:nvSpPr>
          <p:spPr>
            <a:xfrm>
              <a:off x="3563888" y="2718182"/>
              <a:ext cx="2448272" cy="504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65000"/>
                <a:defRPr/>
              </a:pPr>
              <a:r>
                <a:rPr lang="ru-RU" sz="1000" dirty="0">
                  <a:latin typeface="+mn-lt"/>
                  <a:cs typeface="+mn-cs"/>
                </a:rPr>
                <a:t>Сахаросодержащие продукты </a:t>
              </a:r>
              <a:endParaRPr lang="ru-RU" sz="10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2830DD7-F7C0-4AED-A405-387B3502B809}"/>
                </a:ext>
              </a:extLst>
            </p:cNvPr>
            <p:cNvSpPr txBox="1"/>
            <p:nvPr/>
          </p:nvSpPr>
          <p:spPr>
            <a:xfrm>
              <a:off x="3563888" y="3291931"/>
              <a:ext cx="2448272" cy="504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65000"/>
                <a:defRPr/>
              </a:pPr>
              <a:r>
                <a:rPr lang="ru-RU" sz="1000" dirty="0">
                  <a:latin typeface="+mn-lt"/>
                  <a:cs typeface="+mn-cs"/>
                </a:rPr>
                <a:t>Яйца яичные продукты</a:t>
              </a:r>
              <a:endParaRPr lang="ru-RU" sz="10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CC84943-4915-4F23-AC10-E9E0867840A7}"/>
                </a:ext>
              </a:extLst>
            </p:cNvPr>
            <p:cNvSpPr txBox="1"/>
            <p:nvPr/>
          </p:nvSpPr>
          <p:spPr>
            <a:xfrm>
              <a:off x="3563888" y="3865680"/>
              <a:ext cx="2448272" cy="504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65000"/>
                <a:defRPr/>
              </a:pPr>
              <a:r>
                <a:rPr lang="ru-RU" sz="1000" dirty="0">
                  <a:latin typeface="+mn-lt"/>
                  <a:cs typeface="+mn-cs"/>
                </a:rPr>
                <a:t>Фрукты, ягоды и продукты их переработки </a:t>
              </a:r>
              <a:endParaRPr lang="ru-RU" sz="10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2C40AF6-BCAE-40DD-B93E-4BC4B00C6029}"/>
                </a:ext>
              </a:extLst>
            </p:cNvPr>
            <p:cNvSpPr txBox="1"/>
            <p:nvPr/>
          </p:nvSpPr>
          <p:spPr>
            <a:xfrm>
              <a:off x="3563888" y="4439429"/>
              <a:ext cx="2448272" cy="504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65000"/>
                <a:defRPr/>
              </a:pPr>
              <a:r>
                <a:rPr lang="ru-RU" sz="1000" dirty="0">
                  <a:latin typeface="+mn-lt"/>
                  <a:cs typeface="+mn-cs"/>
                </a:rPr>
                <a:t>Семена масличных культур и орехи</a:t>
              </a:r>
              <a:endParaRPr lang="ru-RU" sz="10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0972191-33A7-453D-8376-7AC529BF4EC9}"/>
                </a:ext>
              </a:extLst>
            </p:cNvPr>
            <p:cNvSpPr txBox="1"/>
            <p:nvPr/>
          </p:nvSpPr>
          <p:spPr>
            <a:xfrm>
              <a:off x="3563888" y="5013176"/>
              <a:ext cx="2448272" cy="504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65000"/>
                <a:defRPr/>
              </a:pPr>
              <a:r>
                <a:rPr lang="ru-RU" sz="1000" dirty="0">
                  <a:latin typeface="+mn-lt"/>
                  <a:cs typeface="+mn-cs"/>
                </a:rPr>
                <a:t>Пряности</a:t>
              </a:r>
              <a:endParaRPr lang="ru-RU" sz="10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6AFA684-DEC8-469B-8D2D-8BA9A5E08CC0}"/>
                </a:ext>
              </a:extLst>
            </p:cNvPr>
            <p:cNvSpPr txBox="1"/>
            <p:nvPr/>
          </p:nvSpPr>
          <p:spPr>
            <a:xfrm>
              <a:off x="6156176" y="4149080"/>
              <a:ext cx="2448273" cy="13681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65000"/>
                <a:defRPr/>
              </a:pPr>
              <a:r>
                <a:rPr lang="ru-RU" sz="1000" dirty="0">
                  <a:latin typeface="+mn-lt"/>
                  <a:cs typeface="+mn-cs"/>
                </a:rPr>
                <a:t>Прочее сырьё (витаминные премиксы, ароматизаторы, подсластители, </a:t>
              </a:r>
              <a:r>
                <a:rPr lang="ru-RU" sz="1000" dirty="0" err="1">
                  <a:latin typeface="+mn-lt"/>
                  <a:cs typeface="+mn-cs"/>
                </a:rPr>
                <a:t>органич</a:t>
              </a:r>
              <a:r>
                <a:rPr lang="ru-RU" sz="1000" dirty="0">
                  <a:latin typeface="+mn-lt"/>
                  <a:cs typeface="+mn-cs"/>
                </a:rPr>
                <a:t>.  кислоты </a:t>
              </a:r>
              <a:r>
                <a:rPr lang="ru-RU" sz="1000" dirty="0"/>
                <a:t>и </a:t>
              </a:r>
              <a:r>
                <a:rPr lang="ru-RU" sz="1000" dirty="0">
                  <a:latin typeface="+mn-lt"/>
                  <a:cs typeface="+mn-cs"/>
                </a:rPr>
                <a:t>др.) </a:t>
              </a:r>
              <a:endParaRPr lang="ru-RU" sz="10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07D37C8-66EF-4755-8F32-D27C4EEA5C14}"/>
                </a:ext>
              </a:extLst>
            </p:cNvPr>
            <p:cNvSpPr txBox="1"/>
            <p:nvPr/>
          </p:nvSpPr>
          <p:spPr>
            <a:xfrm>
              <a:off x="6156176" y="1570684"/>
              <a:ext cx="2448272" cy="8502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65000"/>
                <a:defRPr/>
              </a:pPr>
              <a:r>
                <a:rPr lang="ru-RU" sz="1000" dirty="0">
                  <a:latin typeface="+mn-lt"/>
                  <a:cs typeface="+mn-cs"/>
                </a:rPr>
                <a:t>Многокомпонентные мучные и зерновые смеси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65000"/>
                <a:defRPr/>
              </a:pPr>
              <a:endParaRPr lang="ru-RU" sz="10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600024C-7DB1-4314-B828-088AC56D0068}"/>
                </a:ext>
              </a:extLst>
            </p:cNvPr>
            <p:cNvSpPr txBox="1"/>
            <p:nvPr/>
          </p:nvSpPr>
          <p:spPr>
            <a:xfrm>
              <a:off x="3995936" y="5877272"/>
              <a:ext cx="4248472" cy="5040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65000"/>
                <a:defRPr/>
              </a:pPr>
              <a:r>
                <a:rPr lang="ru-RU" sz="1400" b="1" dirty="0">
                  <a:solidFill>
                    <a:srgbClr val="000000"/>
                  </a:solidFill>
                  <a:latin typeface="+mn-lt"/>
                  <a:cs typeface="+mn-cs"/>
                </a:rPr>
                <a:t>Хлебопекарные улучшители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0CD974E-8732-46B2-8799-73BD909C61D8}"/>
                </a:ext>
              </a:extLst>
            </p:cNvPr>
            <p:cNvSpPr txBox="1"/>
            <p:nvPr/>
          </p:nvSpPr>
          <p:spPr>
            <a:xfrm>
              <a:off x="6156176" y="2471980"/>
              <a:ext cx="2448272" cy="6434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65000"/>
                <a:defRPr/>
              </a:pPr>
              <a:r>
                <a:rPr lang="ru-RU" sz="1000" dirty="0">
                  <a:latin typeface="+mn-lt"/>
                  <a:cs typeface="+mn-cs"/>
                </a:rPr>
                <a:t>Готовые начинки</a:t>
              </a:r>
              <a:endParaRPr lang="ru-RU" sz="10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8E75F7E-4F82-4978-BC30-F7530A5C51AB}"/>
                </a:ext>
              </a:extLst>
            </p:cNvPr>
            <p:cNvSpPr txBox="1"/>
            <p:nvPr/>
          </p:nvSpPr>
          <p:spPr>
            <a:xfrm>
              <a:off x="6156176" y="3166514"/>
              <a:ext cx="2448272" cy="9314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65000"/>
                <a:defRPr/>
              </a:pPr>
              <a:r>
                <a:rPr lang="ru-RU" sz="1000" dirty="0">
                  <a:latin typeface="+mn-lt"/>
                  <a:cs typeface="+mn-cs"/>
                </a:rPr>
                <a:t>Продукты для отделки поверхности (посыпки, гели и др.)</a:t>
              </a:r>
              <a:endParaRPr lang="ru-RU" sz="10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2963" r="3329" b="2099"/>
          <a:stretch/>
        </p:blipFill>
        <p:spPr>
          <a:xfrm>
            <a:off x="7819658" y="1073890"/>
            <a:ext cx="4150857" cy="5588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" t="2098" r="3855" b="1976"/>
          <a:stretch/>
        </p:blipFill>
        <p:spPr>
          <a:xfrm>
            <a:off x="3588332" y="1067649"/>
            <a:ext cx="4150857" cy="5595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C9A1A-8810-4E1F-9F58-457A01C1FD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0727" y="71445"/>
            <a:ext cx="10986781" cy="867930"/>
          </a:xfrm>
          <a:noFill/>
        </p:spPr>
        <p:txBody>
          <a:bodyPr vert="horz" wrap="square" lIns="0" tIns="45720" rIns="0" bIns="45720" rtlCol="0" anchor="b">
            <a:spAutoFit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МОНОГРАФИЯ «ЗЕРНО, МУКА И ХЛЕБ РОССИИ. </a:t>
            </a:r>
            <a:b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Производство – Хранение – Переработка - Рынок»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90B2ED-CD00-4A48-8EE6-893CF775FA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60" y="805068"/>
            <a:ext cx="3327203" cy="45201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6F19D0-E094-48A4-BE4D-68851135FC3A}"/>
              </a:ext>
            </a:extLst>
          </p:cNvPr>
          <p:cNvSpPr txBox="1"/>
          <p:nvPr/>
        </p:nvSpPr>
        <p:spPr>
          <a:xfrm>
            <a:off x="221485" y="5453514"/>
            <a:ext cx="44358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НАПИСАНА И ИЗДАНА К 90-ЛЕТИЮ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МОСКОВСКОГО ГОСУДАРСТВЕННОГО УНИВЕРСИТЕТА ПИЩЕВЫХ ПРОИЗВОДСТВ, Москва, МГУПП – МПА, 2020 г.</a:t>
            </a:r>
          </a:p>
        </p:txBody>
      </p:sp>
    </p:spTree>
    <p:extLst>
      <p:ext uri="{BB962C8B-B14F-4D97-AF65-F5344CB8AC3E}">
        <p14:creationId xmlns:p14="http://schemas.microsoft.com/office/powerpoint/2010/main" val="16606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C9A1A-8810-4E1F-9F58-457A01C1F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79" y="257719"/>
            <a:ext cx="10744453" cy="978729"/>
          </a:xfrm>
          <a:noFill/>
        </p:spPr>
        <p:txBody>
          <a:bodyPr vert="horz" wrap="square" lIns="0" tIns="45720" rIns="0" bIns="45720" rtlCol="0" anchor="b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МОНОГРАФИЯ «ЗЕРНО, МУКА И ХЛЕБ РОССИИ. </a:t>
            </a:r>
            <a:b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Производство – Хранение – Переработка - Рынок»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55CA3F-B36B-40F6-9E6B-F4651822A435}"/>
              </a:ext>
            </a:extLst>
          </p:cNvPr>
          <p:cNvSpPr txBox="1"/>
          <p:nvPr/>
        </p:nvSpPr>
        <p:spPr>
          <a:xfrm>
            <a:off x="2732015" y="2603350"/>
            <a:ext cx="220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УШАЧЁВ И.Г.</a:t>
            </a:r>
            <a:r>
              <a:rPr lang="ru-RU" sz="2000" dirty="0">
                <a:solidFill>
                  <a:srgbClr val="C00000"/>
                </a:solidFill>
              </a:rPr>
              <a:t>,</a:t>
            </a:r>
          </a:p>
          <a:p>
            <a:r>
              <a:rPr lang="ru-RU" sz="2000" dirty="0"/>
              <a:t>академик РАН, </a:t>
            </a:r>
          </a:p>
          <a:p>
            <a:r>
              <a:rPr lang="ru-RU" sz="2000" dirty="0"/>
              <a:t>д.э.н., профессор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239A96-681C-42A6-9175-73E3AFBF470C}"/>
              </a:ext>
            </a:extLst>
          </p:cNvPr>
          <p:cNvSpPr txBox="1"/>
          <p:nvPr/>
        </p:nvSpPr>
        <p:spPr>
          <a:xfrm>
            <a:off x="2732015" y="4478083"/>
            <a:ext cx="2519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ЧЕКМАРЁВ П.А.</a:t>
            </a:r>
            <a:r>
              <a:rPr lang="ru-RU" sz="2000" dirty="0"/>
              <a:t>,</a:t>
            </a:r>
          </a:p>
          <a:p>
            <a:r>
              <a:rPr lang="ru-RU" sz="2000" dirty="0"/>
              <a:t>академик РАН, </a:t>
            </a:r>
          </a:p>
          <a:p>
            <a:r>
              <a:rPr lang="ru-RU" sz="2000" dirty="0"/>
              <a:t>д.с.-х.н., профессор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9" t="7070" r="12255" b="39147"/>
          <a:stretch/>
        </p:blipFill>
        <p:spPr>
          <a:xfrm>
            <a:off x="1157460" y="2014859"/>
            <a:ext cx="1426350" cy="14906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8" r="16903"/>
          <a:stretch/>
        </p:blipFill>
        <p:spPr>
          <a:xfrm>
            <a:off x="1157460" y="3741473"/>
            <a:ext cx="1426350" cy="15968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E612D2-4451-4611-AEFD-900E8FEB67DB}"/>
              </a:ext>
            </a:extLst>
          </p:cNvPr>
          <p:cNvSpPr txBox="1"/>
          <p:nvPr/>
        </p:nvSpPr>
        <p:spPr>
          <a:xfrm>
            <a:off x="1082180" y="1446988"/>
            <a:ext cx="2357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РЕЦЕНЗЕНТЫ: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CD0115-BFA9-4A2B-A8A2-804DD9A12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95" y="1333771"/>
            <a:ext cx="2242824" cy="30469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0238B2-F86B-4F33-A5F6-E238FA828B7E}"/>
              </a:ext>
            </a:extLst>
          </p:cNvPr>
          <p:cNvSpPr txBox="1"/>
          <p:nvPr/>
        </p:nvSpPr>
        <p:spPr>
          <a:xfrm>
            <a:off x="5395531" y="3741473"/>
            <a:ext cx="6477257" cy="224676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Монография предназначена для специалистов элеваторной, мукомольно-крупяной и хлебопекарной промышленности, для преподавателей, аспирантов, магистров и студентов пищевого профиля.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Изложенный в книге материал полезен широкому кругу специалистов пищевых и перерабатывающих предприятий АПК.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088EBC-5390-4BD9-9125-27D4E5509239}"/>
              </a:ext>
            </a:extLst>
          </p:cNvPr>
          <p:cNvSpPr txBox="1"/>
          <p:nvPr/>
        </p:nvSpPr>
        <p:spPr>
          <a:xfrm>
            <a:off x="6712139" y="6357368"/>
            <a:ext cx="5479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Суздаль, Заседание Правления РСП, 25.03.2022</a:t>
            </a:r>
          </a:p>
        </p:txBody>
      </p:sp>
    </p:spTree>
    <p:extLst>
      <p:ext uri="{BB962C8B-B14F-4D97-AF65-F5344CB8AC3E}">
        <p14:creationId xmlns:p14="http://schemas.microsoft.com/office/powerpoint/2010/main" val="227490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C9A1A-8810-4E1F-9F58-457A01C1F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194433"/>
            <a:ext cx="9980682" cy="978729"/>
          </a:xfrm>
          <a:noFill/>
        </p:spPr>
        <p:txBody>
          <a:bodyPr vert="horz" wrap="square" lIns="0" tIns="45720" rIns="0" bIns="45720" rtlCol="0" anchor="b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КОМИТЕТ РСП ПО ОБРАЗОВАНИЮ, КОНКУРСАМ И МЕЖДУНАРОДНЫМ ВЫСТАВКАМ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C05A192F-AFD4-407D-A66E-4A0B97681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83" y="1348530"/>
            <a:ext cx="11350305" cy="52703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b="1" dirty="0">
                <a:solidFill>
                  <a:srgbClr val="C00000"/>
                </a:solidFill>
                <a:latin typeface="+mn-lt"/>
              </a:rPr>
              <a:t>Комитет по образованию и профессиональному мастерству </a:t>
            </a:r>
            <a:r>
              <a:rPr lang="ru-RU" sz="1800" dirty="0">
                <a:latin typeface="+mn-lt"/>
              </a:rPr>
              <a:t>работает в РСП с 1999 г.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u="sng" dirty="0">
                <a:latin typeface="+mn-lt"/>
              </a:rPr>
              <a:t>Руководители Комитета:</a:t>
            </a:r>
            <a:r>
              <a:rPr lang="ru-RU" sz="1800" dirty="0">
                <a:latin typeface="+mn-lt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>
                <a:latin typeface="+mn-lt"/>
              </a:rPr>
              <a:t>Ректор МПА 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В.А. Бутковский </a:t>
            </a:r>
            <a:r>
              <a:rPr lang="ru-RU" sz="1800" dirty="0">
                <a:latin typeface="+mn-lt"/>
              </a:rPr>
              <a:t>(1999 – 2004 гг.), Ректор МПА 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О.А. Ильина </a:t>
            </a:r>
            <a:r>
              <a:rPr lang="ru-RU" sz="1800" dirty="0">
                <a:latin typeface="+mn-lt"/>
              </a:rPr>
              <a:t>(2004 – 2021).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>
                <a:solidFill>
                  <a:srgbClr val="C00000"/>
                </a:solidFill>
                <a:latin typeface="+mn-lt"/>
              </a:rPr>
              <a:t>В состав Комитета входили руководители МПА и СПИУПТ, руководители профильных кафедр вузов РФ, руководители хлебопекарных предприятий, исполнительный директор РСП.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>
                <a:latin typeface="+mn-lt"/>
              </a:rPr>
              <a:t>Комитет всегда занимался вопросами образования в отрасли, организации Смотров и Конкурсов качества продукции.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u="sng" dirty="0">
                <a:latin typeface="+mn-lt"/>
              </a:rPr>
              <a:t>В 2022 г. принято решение о возложении на Комитет по образованию также вопросов сотрудничества РСП с ведущими международными выставками.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>
                <a:solidFill>
                  <a:srgbClr val="C00000"/>
                </a:solidFill>
                <a:latin typeface="+mn-lt"/>
              </a:rPr>
              <a:t>РСП с 1995 г. сотрудничает и является партнером международной выставки «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Modern Bakery Moscow</a:t>
            </a:r>
            <a:r>
              <a:rPr lang="ru-RU" sz="1800" dirty="0">
                <a:solidFill>
                  <a:srgbClr val="C00000"/>
                </a:solidFill>
                <a:latin typeface="+mn-lt"/>
              </a:rPr>
              <a:t>».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>
                <a:latin typeface="+mn-lt"/>
              </a:rPr>
              <a:t>В 2021 г. работал стенд РСП, союз организовывал несколько мероприятий Деловой программы: </a:t>
            </a:r>
            <a:r>
              <a:rPr lang="ru-RU" sz="1800" dirty="0">
                <a:solidFill>
                  <a:srgbClr val="C00000"/>
                </a:solidFill>
                <a:latin typeface="+mn-lt"/>
              </a:rPr>
              <a:t>Всероссийский Конкурс «Лучший хлеб России – 2021», Симпозиум «Хлеб – основа здорового питания», посвященный обогащению йодом, Рандеву профессионалов «Хлебопекарное индустриальное предприятие будущего».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>
                <a:solidFill>
                  <a:srgbClr val="C00000"/>
                </a:solidFill>
                <a:latin typeface="+mn-lt"/>
              </a:rPr>
              <a:t> В 2021 г. РСП сотрудничал с международной выставкой «АГРОПРОДМАШ»</a:t>
            </a:r>
            <a:r>
              <a:rPr lang="ru-RU" sz="1800" dirty="0">
                <a:latin typeface="+mn-lt"/>
              </a:rPr>
              <a:t>, работал стенд, президент и вице-президент союза участвовали в Деловой программе выставки.</a:t>
            </a:r>
          </a:p>
        </p:txBody>
      </p:sp>
    </p:spTree>
    <p:extLst>
      <p:ext uri="{BB962C8B-B14F-4D97-AF65-F5344CB8AC3E}">
        <p14:creationId xmlns:p14="http://schemas.microsoft.com/office/powerpoint/2010/main" val="257714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C9A1A-8810-4E1F-9F58-457A01C1F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194433"/>
            <a:ext cx="9980682" cy="978729"/>
          </a:xfrm>
          <a:noFill/>
        </p:spPr>
        <p:txBody>
          <a:bodyPr vert="horz" wrap="square" lIns="0" tIns="45720" rIns="0" bIns="45720" rtlCol="0" anchor="b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КОМИТЕТ РСП ПО ОБРАЗОВАНИЮ, КОНКУРСАМ </a:t>
            </a:r>
            <a:b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И МЕЖДУНАРОДНЫМ ВЫСТАВКАМ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C05A192F-AFD4-407D-A66E-4A0B97681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94" y="1697571"/>
            <a:ext cx="11643920" cy="51604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ru-RU" sz="1800" b="1" dirty="0">
                <a:solidFill>
                  <a:srgbClr val="C00000"/>
                </a:solidFill>
                <a:latin typeface="+mn-lt"/>
              </a:rPr>
              <a:t>ВАЖНО В ТЕКУЩЕМ ГОДУ И НА ПЕРСПЕКТИВУ: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1800" dirty="0">
                <a:latin typeface="+mn-lt"/>
              </a:rPr>
              <a:t>Сформировать в аппарате союза Департамент по статистике, анализу и мониторингу состояния производства и рынка хлебобулочных изделий с учетом вопросов кадровой обеспеченности отрасли.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1800" dirty="0">
                <a:latin typeface="+mn-lt"/>
              </a:rPr>
              <a:t>Провести Круглый стол по вопросам образования специалистов хлебопекарных предприятий, выявлению узких мест подготовки кадров высшего и среднего звена для совершенствования системы дополнительного профессионального образования.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1800" dirty="0">
                <a:latin typeface="+mn-lt"/>
              </a:rPr>
              <a:t>Продолжить практику ежегодного проведения Всероссийского Конкурса «Лучший хлеб России» и смотров качества хлеба и хлебобулочных изделий «Инновации и традиции» в рамках общеотраслевых мероприятий МПА.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1800" dirty="0">
                <a:latin typeface="+mn-lt"/>
              </a:rPr>
              <a:t>Организовать в рамках работы региональных отделений РСП проведение региональных конкурсов «Лучший хлеб России».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1800" dirty="0">
                <a:latin typeface="+mn-lt"/>
              </a:rPr>
              <a:t>Предприятиям – членам РСП поддержать образовательные программы Международной промышленной академии и Санкт-Петербургского института управления и пищевых технологий, регулярно направляя специалистов на повышение квалификации и профессиональную переподготовку.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1800" dirty="0">
                <a:latin typeface="+mn-lt"/>
              </a:rPr>
              <a:t>В 2022 году Российскому союзу пекарей принять участие в Международных выставках «</a:t>
            </a:r>
            <a:r>
              <a:rPr lang="en-US" sz="1800" dirty="0">
                <a:latin typeface="+mn-lt"/>
              </a:rPr>
              <a:t>Modern Bakery Moscow</a:t>
            </a:r>
            <a:r>
              <a:rPr lang="ru-RU" sz="1800" dirty="0">
                <a:latin typeface="+mn-lt"/>
              </a:rPr>
              <a:t>» и «АГРОПРОДМАШ».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endParaRPr lang="ru-RU" sz="18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CBA727-87BD-4390-9C2F-34F39350CC7B}"/>
              </a:ext>
            </a:extLst>
          </p:cNvPr>
          <p:cNvSpPr txBox="1"/>
          <p:nvPr/>
        </p:nvSpPr>
        <p:spPr>
          <a:xfrm>
            <a:off x="6712139" y="6441258"/>
            <a:ext cx="5479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Суздаль, Заседание Правления РСП, 25.03.2022</a:t>
            </a:r>
          </a:p>
        </p:txBody>
      </p:sp>
    </p:spTree>
    <p:extLst>
      <p:ext uri="{BB962C8B-B14F-4D97-AF65-F5344CB8AC3E}">
        <p14:creationId xmlns:p14="http://schemas.microsoft.com/office/powerpoint/2010/main" val="145599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D061FC1-4C95-47FC-9B03-321663807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8185" y="1311997"/>
            <a:ext cx="8044947" cy="205818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0" i="1" dirty="0">
                <a:solidFill>
                  <a:srgbClr val="343434"/>
                </a:solidFill>
                <a:effectLst/>
                <a:latin typeface="+mn-lt"/>
              </a:rPr>
              <a:t>«</a:t>
            </a:r>
            <a:r>
              <a:rPr lang="ru-RU" sz="2200" b="0" i="1" dirty="0">
                <a:solidFill>
                  <a:srgbClr val="343434"/>
                </a:solidFill>
                <a:effectLst/>
                <a:latin typeface="+mn-lt"/>
              </a:rPr>
              <a:t>Вызов эпидемии, с которым столкнулась цивилизация, четко показал колоссальную значимость сферы науки и технологий… </a:t>
            </a:r>
            <a:r>
              <a:rPr lang="ru-RU" sz="2200" b="0" i="1" dirty="0">
                <a:solidFill>
                  <a:srgbClr val="C00000"/>
                </a:solidFill>
                <a:effectLst/>
                <a:latin typeface="+mn-lt"/>
              </a:rPr>
              <a:t>Именно </a:t>
            </a:r>
            <a:r>
              <a:rPr lang="ru-RU" sz="2200" b="1" i="1" dirty="0">
                <a:solidFill>
                  <a:srgbClr val="C00000"/>
                </a:solidFill>
                <a:effectLst/>
                <a:latin typeface="+mn-lt"/>
              </a:rPr>
              <a:t>образование и наука</a:t>
            </a:r>
            <a:r>
              <a:rPr lang="ru-RU" sz="2200" b="0" i="1" dirty="0">
                <a:solidFill>
                  <a:srgbClr val="C00000"/>
                </a:solidFill>
                <a:effectLst/>
                <a:latin typeface="+mn-lt"/>
              </a:rPr>
              <a:t>, </a:t>
            </a:r>
            <a:r>
              <a:rPr lang="ru-RU" sz="2200" b="1" i="1" dirty="0">
                <a:solidFill>
                  <a:srgbClr val="C00000"/>
                </a:solidFill>
                <a:effectLst/>
                <a:latin typeface="+mn-lt"/>
              </a:rPr>
              <a:t>технологический суверенитет </a:t>
            </a:r>
            <a:r>
              <a:rPr lang="ru-RU" sz="2200" b="0" i="1" dirty="0">
                <a:solidFill>
                  <a:srgbClr val="C00000"/>
                </a:solidFill>
                <a:effectLst/>
                <a:latin typeface="+mn-lt"/>
              </a:rPr>
              <a:t>сегодня стали не просто важными, а в значительной степени решающими, ключевыми факторами национальной безопасности, качества жизни людей</a:t>
            </a:r>
            <a:r>
              <a:rPr lang="ru-RU" i="1" dirty="0">
                <a:solidFill>
                  <a:srgbClr val="343434"/>
                </a:solidFill>
                <a:effectLst/>
                <a:latin typeface="+mn-lt"/>
              </a:rPr>
              <a:t>».</a:t>
            </a:r>
            <a:r>
              <a:rPr lang="ru-RU" b="1" i="1" dirty="0">
                <a:solidFill>
                  <a:srgbClr val="343434"/>
                </a:solidFill>
                <a:effectLst/>
                <a:latin typeface="+mn-lt"/>
              </a:rPr>
              <a:t>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343434"/>
                </a:solidFill>
                <a:effectLst/>
                <a:latin typeface="+mn-lt"/>
              </a:rPr>
              <a:t>В.В. </a:t>
            </a:r>
            <a:r>
              <a:rPr lang="ru-RU" b="1" i="1" dirty="0">
                <a:solidFill>
                  <a:srgbClr val="343434"/>
                </a:solidFill>
                <a:latin typeface="+mn-lt"/>
              </a:rPr>
              <a:t>П</a:t>
            </a:r>
            <a:r>
              <a:rPr lang="ru-RU" b="1" i="1" dirty="0">
                <a:solidFill>
                  <a:srgbClr val="343434"/>
                </a:solidFill>
                <a:effectLst/>
                <a:latin typeface="+mn-lt"/>
              </a:rPr>
              <a:t>утин</a:t>
            </a:r>
            <a:r>
              <a:rPr lang="ru-RU" i="1" dirty="0">
                <a:solidFill>
                  <a:srgbClr val="343434"/>
                </a:solidFill>
                <a:latin typeface="+mn-lt"/>
              </a:rPr>
              <a:t>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i="1" dirty="0">
                <a:solidFill>
                  <a:srgbClr val="343434"/>
                </a:solidFill>
                <a:latin typeface="+mn-lt"/>
              </a:rPr>
              <a:t>8 февраля 2021 г.,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i="1" dirty="0">
                <a:solidFill>
                  <a:srgbClr val="343434"/>
                </a:solidFill>
                <a:latin typeface="+mn-lt"/>
              </a:rPr>
              <a:t>Заседание </a:t>
            </a:r>
            <a:r>
              <a:rPr lang="ru-RU" b="0" i="1" dirty="0">
                <a:solidFill>
                  <a:srgbClr val="343434"/>
                </a:solidFill>
                <a:effectLst/>
                <a:latin typeface="+mn-lt"/>
              </a:rPr>
              <a:t>Совета по науке и образованию при Президенте РФ</a:t>
            </a:r>
            <a:endParaRPr lang="ru-RU" i="1" dirty="0">
              <a:latin typeface="+mn-lt"/>
            </a:endParaRPr>
          </a:p>
        </p:txBody>
      </p:sp>
      <p:pic>
        <p:nvPicPr>
          <p:cNvPr id="2052" name="Picture 4" descr="В ходе заседания Совета по науке и образованию (в режиме видеоконференции).">
            <a:extLst>
              <a:ext uri="{FF2B5EF4-FFF2-40B4-BE49-F238E27FC236}">
                <a16:creationId xmlns:a16="http://schemas.microsoft.com/office/drawing/2014/main" id="{E6F68AFE-1EFA-448D-AD6F-89CD0529FD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6" t="34742" r="50808" b="23518"/>
          <a:stretch/>
        </p:blipFill>
        <p:spPr bwMode="auto">
          <a:xfrm>
            <a:off x="1145554" y="1373460"/>
            <a:ext cx="2298583" cy="185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F3F8FD-7E54-43F6-918F-AE223FD8BF4D}"/>
              </a:ext>
            </a:extLst>
          </p:cNvPr>
          <p:cNvSpPr txBox="1"/>
          <p:nvPr/>
        </p:nvSpPr>
        <p:spPr>
          <a:xfrm>
            <a:off x="1064302" y="147419"/>
            <a:ext cx="10193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ru-ru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srgbClr val="C00000"/>
                </a:solidFill>
              </a:rPr>
              <a:t>В 2021 году рынок труда в России столкнулся                                     с нехваткой кадров при избытке вакансий.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B7A3B1-B857-4B97-98F9-2D0FF4134200}"/>
              </a:ext>
            </a:extLst>
          </p:cNvPr>
          <p:cNvSpPr txBox="1"/>
          <p:nvPr/>
        </p:nvSpPr>
        <p:spPr>
          <a:xfrm>
            <a:off x="164892" y="3463393"/>
            <a:ext cx="117451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Причины дефицита кадров: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/>
              <a:t>Усложнение демографической ситуации (старение населения, сокращение численности трудовых ресурсов);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/>
              <a:t>Увеличение разрыва между требованиями работодателей и качеством трудовых ресурсов - квалификация кандидатов не соответствует уровню требований предприятий;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/>
              <a:t>Отток трудовых мигрантов;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/>
              <a:t>Недовольство уровнем заработной платы;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C00000"/>
                </a:solidFill>
              </a:rPr>
              <a:t>Дефицит желающих работать – НОВОЕ ДЛЯ РОССИИ ЯВЛЕНИЕ!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9CEF5B-7CF6-44B8-8CE3-881DE4A02503}"/>
              </a:ext>
            </a:extLst>
          </p:cNvPr>
          <p:cNvSpPr txBox="1"/>
          <p:nvPr/>
        </p:nvSpPr>
        <p:spPr>
          <a:xfrm>
            <a:off x="6712139" y="6357368"/>
            <a:ext cx="5479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Суздаль, Заседание Правления РСП, 25.03.2022</a:t>
            </a:r>
          </a:p>
        </p:txBody>
      </p:sp>
    </p:spTree>
    <p:extLst>
      <p:ext uri="{BB962C8B-B14F-4D97-AF65-F5344CB8AC3E}">
        <p14:creationId xmlns:p14="http://schemas.microsoft.com/office/powerpoint/2010/main" val="234461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0823" y="3263895"/>
            <a:ext cx="6509856" cy="646331"/>
          </a:xfrm>
          <a:noFill/>
        </p:spPr>
        <p:txBody>
          <a:bodyPr vert="horz" wrap="square" lIns="0" tIns="45720" rIns="0" bIns="45720" rtlCol="0" anchor="b">
            <a:spAutoFit/>
          </a:bodyPr>
          <a:lstStyle/>
          <a:p>
            <a:r>
              <a:rPr lang="ru-RU" sz="4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БЛАГОДАРЮ ЗА ВНИМАНИЕ!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85904" y="4163335"/>
            <a:ext cx="6652469" cy="107372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Ильина Ольга Александровна 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mpa@grainfood.ru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+7 985 7276984</a:t>
            </a:r>
            <a:endParaRPr lang="ru-RU" sz="28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897EE4-198C-441B-AF6E-CC342FA485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18" y="5763736"/>
            <a:ext cx="1237406" cy="830997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C5C5CF8-BCB8-423E-AC69-957B8834CBA6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0" y="473301"/>
            <a:ext cx="5680143" cy="996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«Нужно выучить правила игры. </a:t>
            </a:r>
            <a:b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 затем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начать играть лучше всех»</a:t>
            </a:r>
            <a:b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Альберт Эйнштейн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5B5D776E-0749-46E3-8428-5CFB8C464CA3}"/>
              </a:ext>
            </a:extLst>
          </p:cNvPr>
          <p:cNvSpPr txBox="1">
            <a:spLocks/>
          </p:cNvSpPr>
          <p:nvPr/>
        </p:nvSpPr>
        <p:spPr>
          <a:xfrm>
            <a:off x="3474609" y="5978148"/>
            <a:ext cx="5100506" cy="68789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sz="2800" i="1" dirty="0">
                <a:solidFill>
                  <a:srgbClr val="002060"/>
                </a:solidFill>
                <a:latin typeface="+mn-lt"/>
              </a:rPr>
              <a:t>http</a:t>
            </a:r>
            <a:r>
              <a:rPr lang="ru-RU" sz="2800" i="1" dirty="0">
                <a:solidFill>
                  <a:srgbClr val="002060"/>
                </a:solidFill>
                <a:latin typeface="+mn-lt"/>
              </a:rPr>
              <a:t>:</a:t>
            </a:r>
            <a:r>
              <a:rPr lang="en-US" sz="2800" i="1" dirty="0">
                <a:solidFill>
                  <a:srgbClr val="002060"/>
                </a:solidFill>
                <a:latin typeface="+mn-lt"/>
              </a:rPr>
              <a:t>//www.grainfood.ru</a:t>
            </a:r>
            <a:endParaRPr lang="ru-RU" sz="2800" noProof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F053B7-C4D0-4F55-BE6E-F19D7E545203}"/>
              </a:ext>
            </a:extLst>
          </p:cNvPr>
          <p:cNvSpPr txBox="1"/>
          <p:nvPr/>
        </p:nvSpPr>
        <p:spPr>
          <a:xfrm>
            <a:off x="1593908" y="167780"/>
            <a:ext cx="1224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Суздаль 25.03.2022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D6D30D-6E24-4DA8-9DA3-399AC3DD0297}"/>
              </a:ext>
            </a:extLst>
          </p:cNvPr>
          <p:cNvSpPr txBox="1"/>
          <p:nvPr/>
        </p:nvSpPr>
        <p:spPr>
          <a:xfrm>
            <a:off x="6972197" y="6461400"/>
            <a:ext cx="5479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Суздаль, Заседание Правления РСП, 25.03.2022</a:t>
            </a:r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DA2F54A5-E52E-4385-A3C1-5E2213D28F8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«ТРУД И ЗАНЯТОСТЬ НАСЕЛЕНИЯ РОССИИ» </a:t>
            </a:r>
            <a:b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Издание официальное, 2021 год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6B40EE-3CD9-4873-B7BB-2EF0232895B9}"/>
              </a:ext>
            </a:extLst>
          </p:cNvPr>
          <p:cNvSpPr txBox="1"/>
          <p:nvPr/>
        </p:nvSpPr>
        <p:spPr>
          <a:xfrm>
            <a:off x="996579" y="1316845"/>
            <a:ext cx="109828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solidFill>
                  <a:srgbClr val="C00000"/>
                </a:solidFill>
              </a:rPr>
              <a:t>Население, занятое в сельском и лесном хозяйстве, охоте, рыболовстве, рыбоводстве </a:t>
            </a: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C8E1A117-B5DE-4C0D-BB54-7EA0943D91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481177"/>
              </p:ext>
            </p:extLst>
          </p:nvPr>
        </p:nvGraphicFramePr>
        <p:xfrm>
          <a:off x="1104900" y="1914001"/>
          <a:ext cx="10113485" cy="11125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22697">
                  <a:extLst>
                    <a:ext uri="{9D8B030D-6E8A-4147-A177-3AD203B41FA5}">
                      <a16:colId xmlns:a16="http://schemas.microsoft.com/office/drawing/2014/main" val="1066090630"/>
                    </a:ext>
                  </a:extLst>
                </a:gridCol>
                <a:gridCol w="2022697">
                  <a:extLst>
                    <a:ext uri="{9D8B030D-6E8A-4147-A177-3AD203B41FA5}">
                      <a16:colId xmlns:a16="http://schemas.microsoft.com/office/drawing/2014/main" val="1298259072"/>
                    </a:ext>
                  </a:extLst>
                </a:gridCol>
                <a:gridCol w="2022697">
                  <a:extLst>
                    <a:ext uri="{9D8B030D-6E8A-4147-A177-3AD203B41FA5}">
                      <a16:colId xmlns:a16="http://schemas.microsoft.com/office/drawing/2014/main" val="3370853964"/>
                    </a:ext>
                  </a:extLst>
                </a:gridCol>
                <a:gridCol w="2022697">
                  <a:extLst>
                    <a:ext uri="{9D8B030D-6E8A-4147-A177-3AD203B41FA5}">
                      <a16:colId xmlns:a16="http://schemas.microsoft.com/office/drawing/2014/main" val="676739082"/>
                    </a:ext>
                  </a:extLst>
                </a:gridCol>
                <a:gridCol w="2022697">
                  <a:extLst>
                    <a:ext uri="{9D8B030D-6E8A-4147-A177-3AD203B41FA5}">
                      <a16:colId xmlns:a16="http://schemas.microsoft.com/office/drawing/2014/main" val="3008795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b="1" dirty="0"/>
                        <a:t>Всего, </a:t>
                      </a:r>
                    </a:p>
                    <a:p>
                      <a:r>
                        <a:rPr lang="ru-RU" b="1" dirty="0"/>
                        <a:t>тыс. человек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Со стажем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2477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До 3 лет</a:t>
                      </a: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От 3 до 5 лет</a:t>
                      </a: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От 5 до 10 лет</a:t>
                      </a: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Более 10 лет</a:t>
                      </a: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707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3 259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846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480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807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1 125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27104551"/>
                  </a:ext>
                </a:extLst>
              </a:tr>
            </a:tbl>
          </a:graphicData>
        </a:graphic>
      </p:graphicFrame>
      <p:graphicFrame>
        <p:nvGraphicFramePr>
          <p:cNvPr id="10" name="Таблица 4">
            <a:extLst>
              <a:ext uri="{FF2B5EF4-FFF2-40B4-BE49-F238E27FC236}">
                <a16:creationId xmlns:a16="http://schemas.microsoft.com/office/drawing/2014/main" id="{A48F6216-B50C-4F3F-AF48-071BC36AC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172567"/>
              </p:ext>
            </p:extLst>
          </p:nvPr>
        </p:nvGraphicFramePr>
        <p:xfrm>
          <a:off x="1104900" y="3342378"/>
          <a:ext cx="10113488" cy="171724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44784">
                  <a:extLst>
                    <a:ext uri="{9D8B030D-6E8A-4147-A177-3AD203B41FA5}">
                      <a16:colId xmlns:a16="http://schemas.microsoft.com/office/drawing/2014/main" val="1066090630"/>
                    </a:ext>
                  </a:extLst>
                </a:gridCol>
                <a:gridCol w="1444784">
                  <a:extLst>
                    <a:ext uri="{9D8B030D-6E8A-4147-A177-3AD203B41FA5}">
                      <a16:colId xmlns:a16="http://schemas.microsoft.com/office/drawing/2014/main" val="1298259072"/>
                    </a:ext>
                  </a:extLst>
                </a:gridCol>
                <a:gridCol w="1444784">
                  <a:extLst>
                    <a:ext uri="{9D8B030D-6E8A-4147-A177-3AD203B41FA5}">
                      <a16:colId xmlns:a16="http://schemas.microsoft.com/office/drawing/2014/main" val="3370853964"/>
                    </a:ext>
                  </a:extLst>
                </a:gridCol>
                <a:gridCol w="1444784">
                  <a:extLst>
                    <a:ext uri="{9D8B030D-6E8A-4147-A177-3AD203B41FA5}">
                      <a16:colId xmlns:a16="http://schemas.microsoft.com/office/drawing/2014/main" val="622453501"/>
                    </a:ext>
                  </a:extLst>
                </a:gridCol>
                <a:gridCol w="1444784">
                  <a:extLst>
                    <a:ext uri="{9D8B030D-6E8A-4147-A177-3AD203B41FA5}">
                      <a16:colId xmlns:a16="http://schemas.microsoft.com/office/drawing/2014/main" val="676739082"/>
                    </a:ext>
                  </a:extLst>
                </a:gridCol>
                <a:gridCol w="1444784">
                  <a:extLst>
                    <a:ext uri="{9D8B030D-6E8A-4147-A177-3AD203B41FA5}">
                      <a16:colId xmlns:a16="http://schemas.microsoft.com/office/drawing/2014/main" val="30087959"/>
                    </a:ext>
                  </a:extLst>
                </a:gridCol>
                <a:gridCol w="1444784">
                  <a:extLst>
                    <a:ext uri="{9D8B030D-6E8A-4147-A177-3AD203B41FA5}">
                      <a16:colId xmlns:a16="http://schemas.microsoft.com/office/drawing/2014/main" val="3832532063"/>
                    </a:ext>
                  </a:extLst>
                </a:gridCol>
              </a:tblGrid>
              <a:tr h="437089">
                <a:tc rowSpan="2">
                  <a:txBody>
                    <a:bodyPr/>
                    <a:lstStyle/>
                    <a:p>
                      <a:r>
                        <a:rPr lang="ru-RU" dirty="0"/>
                        <a:t>Всего, %</a:t>
                      </a: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 уровню образования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247719"/>
                  </a:ext>
                </a:extLst>
              </a:tr>
              <a:tr h="3377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Высшее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Среднее </a:t>
                      </a:r>
                      <a:r>
                        <a:rPr lang="ru-RU" dirty="0" err="1"/>
                        <a:t>профессион</a:t>
                      </a:r>
                      <a:r>
                        <a:rPr lang="ru-RU" dirty="0"/>
                        <a:t>. - Специалист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Среднее </a:t>
                      </a:r>
                      <a:r>
                        <a:rPr lang="ru-RU" dirty="0" err="1"/>
                        <a:t>профессион</a:t>
                      </a:r>
                      <a:r>
                        <a:rPr lang="ru-RU" dirty="0"/>
                        <a:t>. - Рабочие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Среднее общее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Основное общее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 имеет общего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707687"/>
                  </a:ext>
                </a:extLst>
              </a:tr>
              <a:tr h="337716">
                <a:tc>
                  <a:txBody>
                    <a:bodyPr/>
                    <a:lstStyle/>
                    <a:p>
                      <a:r>
                        <a:rPr lang="ru-RU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14,5%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19,3%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22,9%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29,3%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10455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149F54B-840C-4410-8EB7-7CB13521F952}"/>
              </a:ext>
            </a:extLst>
          </p:cNvPr>
          <p:cNvSpPr txBox="1"/>
          <p:nvPr/>
        </p:nvSpPr>
        <p:spPr>
          <a:xfrm>
            <a:off x="6712139" y="6357368"/>
            <a:ext cx="5479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Суздаль, Заседание Правления РСП, 25.03.2022</a:t>
            </a:r>
          </a:p>
        </p:txBody>
      </p:sp>
    </p:spTree>
    <p:extLst>
      <p:ext uri="{BB962C8B-B14F-4D97-AF65-F5344CB8AC3E}">
        <p14:creationId xmlns:p14="http://schemas.microsoft.com/office/powerpoint/2010/main" val="276798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F0544-A752-4D83-A6BC-926D9DF3A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58" y="80174"/>
            <a:ext cx="10337683" cy="1096962"/>
          </a:xfrm>
          <a:noFill/>
        </p:spPr>
        <p:txBody>
          <a:bodyPr vert="horz" wrap="square" lIns="0" tIns="45720" rIns="0" bIns="45720" rtlCol="0" anchor="b">
            <a:spAutoFit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«ПРОМЫШЛЕННОЕ ПРОИЗВОДСТВО В РОССИИ» </a:t>
            </a:r>
            <a:b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Издание официальное, 2021 год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BC42B7-BFAF-456F-8C83-1647E10A4077}"/>
              </a:ext>
            </a:extLst>
          </p:cNvPr>
          <p:cNvSpPr txBox="1"/>
          <p:nvPr/>
        </p:nvSpPr>
        <p:spPr>
          <a:xfrm>
            <a:off x="300610" y="1485738"/>
            <a:ext cx="1159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 «Труд в промышленности», ПРОИЗВОДСТВО ПИЩЕВЫХ ПРОДУКТОВ</a:t>
            </a:r>
          </a:p>
        </p:txBody>
      </p:sp>
      <p:graphicFrame>
        <p:nvGraphicFramePr>
          <p:cNvPr id="12" name="Таблица 4">
            <a:extLst>
              <a:ext uri="{FF2B5EF4-FFF2-40B4-BE49-F238E27FC236}">
                <a16:creationId xmlns:a16="http://schemas.microsoft.com/office/drawing/2014/main" id="{A59317F4-1001-454E-B667-969FD6256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284659"/>
              </p:ext>
            </p:extLst>
          </p:nvPr>
        </p:nvGraphicFramePr>
        <p:xfrm>
          <a:off x="414705" y="2155336"/>
          <a:ext cx="11508309" cy="198767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827206">
                  <a:extLst>
                    <a:ext uri="{9D8B030D-6E8A-4147-A177-3AD203B41FA5}">
                      <a16:colId xmlns:a16="http://schemas.microsoft.com/office/drawing/2014/main" val="1298259072"/>
                    </a:ext>
                  </a:extLst>
                </a:gridCol>
                <a:gridCol w="2827206">
                  <a:extLst>
                    <a:ext uri="{9D8B030D-6E8A-4147-A177-3AD203B41FA5}">
                      <a16:colId xmlns:a16="http://schemas.microsoft.com/office/drawing/2014/main" val="3370853964"/>
                    </a:ext>
                  </a:extLst>
                </a:gridCol>
                <a:gridCol w="2827206">
                  <a:extLst>
                    <a:ext uri="{9D8B030D-6E8A-4147-A177-3AD203B41FA5}">
                      <a16:colId xmlns:a16="http://schemas.microsoft.com/office/drawing/2014/main" val="622453501"/>
                    </a:ext>
                  </a:extLst>
                </a:gridCol>
                <a:gridCol w="3026691">
                  <a:extLst>
                    <a:ext uri="{9D8B030D-6E8A-4147-A177-3AD203B41FA5}">
                      <a16:colId xmlns:a16="http://schemas.microsoft.com/office/drawing/2014/main" val="676739082"/>
                    </a:ext>
                  </a:extLst>
                </a:gridCol>
              </a:tblGrid>
              <a:tr h="445195">
                <a:tc>
                  <a:txBody>
                    <a:bodyPr/>
                    <a:lstStyle/>
                    <a:p>
                      <a:r>
                        <a:rPr lang="ru-RU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5238"/>
                  </a:ext>
                </a:extLst>
              </a:tr>
              <a:tr h="445195"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Среднегодовая численность работающих, тыс. чел.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247719"/>
                  </a:ext>
                </a:extLst>
              </a:tr>
              <a:tr h="353238">
                <a:tc>
                  <a:txBody>
                    <a:bodyPr/>
                    <a:lstStyle/>
                    <a:p>
                      <a:r>
                        <a:rPr lang="ru-RU" b="1" dirty="0"/>
                        <a:t>992,5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1019,2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1 010,7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988,6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104551"/>
                  </a:ext>
                </a:extLst>
              </a:tr>
              <a:tr h="353238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Среднемесячная начисленная заработная плата, руб.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053161"/>
                  </a:ext>
                </a:extLst>
              </a:tr>
              <a:tr h="353238">
                <a:tc>
                  <a:txBody>
                    <a:bodyPr/>
                    <a:lstStyle/>
                    <a:p>
                      <a:r>
                        <a:rPr lang="ru-RU" dirty="0"/>
                        <a:t>29 920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32 272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35 175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37 589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243270"/>
                  </a:ext>
                </a:extLst>
              </a:tr>
            </a:tbl>
          </a:graphicData>
        </a:graphic>
      </p:graphicFrame>
      <p:graphicFrame>
        <p:nvGraphicFramePr>
          <p:cNvPr id="13" name="Таблица 4">
            <a:extLst>
              <a:ext uri="{FF2B5EF4-FFF2-40B4-BE49-F238E27FC236}">
                <a16:creationId xmlns:a16="http://schemas.microsoft.com/office/drawing/2014/main" id="{B62A8C8B-6B9D-4C2D-A7FF-F915EC86E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239694"/>
              </p:ext>
            </p:extLst>
          </p:nvPr>
        </p:nvGraphicFramePr>
        <p:xfrm>
          <a:off x="443730" y="4623599"/>
          <a:ext cx="1145026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2565">
                  <a:extLst>
                    <a:ext uri="{9D8B030D-6E8A-4147-A177-3AD203B41FA5}">
                      <a16:colId xmlns:a16="http://schemas.microsoft.com/office/drawing/2014/main" val="1298259072"/>
                    </a:ext>
                  </a:extLst>
                </a:gridCol>
                <a:gridCol w="2862565">
                  <a:extLst>
                    <a:ext uri="{9D8B030D-6E8A-4147-A177-3AD203B41FA5}">
                      <a16:colId xmlns:a16="http://schemas.microsoft.com/office/drawing/2014/main" val="3370853964"/>
                    </a:ext>
                  </a:extLst>
                </a:gridCol>
                <a:gridCol w="2862565">
                  <a:extLst>
                    <a:ext uri="{9D8B030D-6E8A-4147-A177-3AD203B41FA5}">
                      <a16:colId xmlns:a16="http://schemas.microsoft.com/office/drawing/2014/main" val="676739082"/>
                    </a:ext>
                  </a:extLst>
                </a:gridCol>
                <a:gridCol w="2862565">
                  <a:extLst>
                    <a:ext uri="{9D8B030D-6E8A-4147-A177-3AD203B41FA5}">
                      <a16:colId xmlns:a16="http://schemas.microsoft.com/office/drawing/2014/main" val="30087959"/>
                    </a:ext>
                  </a:extLst>
                </a:gridCol>
              </a:tblGrid>
              <a:tr h="337716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Прием работников, тыс. чел.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Выбытие работников, тыс. чел.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53720"/>
                  </a:ext>
                </a:extLst>
              </a:tr>
              <a:tr h="337716">
                <a:tc>
                  <a:txBody>
                    <a:bodyPr/>
                    <a:lstStyle/>
                    <a:p>
                      <a:r>
                        <a:rPr lang="ru-RU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707687"/>
                  </a:ext>
                </a:extLst>
              </a:tr>
              <a:tr h="337716">
                <a:tc>
                  <a:txBody>
                    <a:bodyPr/>
                    <a:lstStyle/>
                    <a:p>
                      <a:r>
                        <a:rPr lang="ru-RU" dirty="0"/>
                        <a:t>290,8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286,9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104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58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D1B315A7-7BEC-44DA-BFC2-30B18C59479D}"/>
              </a:ext>
            </a:extLst>
          </p:cNvPr>
          <p:cNvSpPr/>
          <p:nvPr/>
        </p:nvSpPr>
        <p:spPr>
          <a:xfrm>
            <a:off x="1400961" y="2684477"/>
            <a:ext cx="8858775" cy="151001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5" name="Объект 9">
            <a:extLst>
              <a:ext uri="{FF2B5EF4-FFF2-40B4-BE49-F238E27FC236}">
                <a16:creationId xmlns:a16="http://schemas.microsoft.com/office/drawing/2014/main" id="{FEDC74B8-85C9-4E52-8FFF-52FAE52DF7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17328"/>
              </p:ext>
            </p:extLst>
          </p:nvPr>
        </p:nvGraphicFramePr>
        <p:xfrm>
          <a:off x="1095812" y="1173162"/>
          <a:ext cx="9991288" cy="4375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02AB3A0-FAD1-45F5-A98B-40DD1B860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-248766"/>
            <a:ext cx="10859716" cy="1421928"/>
          </a:xfrm>
          <a:noFill/>
        </p:spPr>
        <p:txBody>
          <a:bodyPr vert="horz" wrap="square" lIns="0" tIns="45720" rIns="0" bIns="45720" rtlCol="0" anchor="b">
            <a:spAutoFit/>
          </a:bodyPr>
          <a:lstStyle/>
          <a:p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ГЛАВНАЯ ЗАДАЧА СИСТЕМЫ ОБРАЗОВАНИЯ:</a:t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ОБЕСПЕЧИТЬ ВОЗМОЖНОСТЬ НЕПРЕРЫВНОГО ПРОФЕССИОНАЛЬНОГО ОБРАЗОВАНИЯ В ТЕЧЕНИЕ ВСЕЙ ЖИЗНИ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B6FCC4-4D0E-4E0F-B18B-135A4797EE5F}"/>
              </a:ext>
            </a:extLst>
          </p:cNvPr>
          <p:cNvSpPr txBox="1"/>
          <p:nvPr/>
        </p:nvSpPr>
        <p:spPr>
          <a:xfrm>
            <a:off x="1288329" y="5675515"/>
            <a:ext cx="107353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u="none" strike="noStrike" cap="all" dirty="0">
                <a:solidFill>
                  <a:srgbClr val="FF0000"/>
                </a:solidFill>
                <a:effectLst/>
                <a:latin typeface="HelveticaNeueCy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КАДРЫ И ЧЕЛОВЕЧЕСКИЙ КАПИТАЛ</a:t>
            </a:r>
            <a:endParaRPr lang="ru-RU" b="1" i="0" cap="all" dirty="0">
              <a:solidFill>
                <a:srgbClr val="FF0000"/>
              </a:solidFill>
              <a:effectLst/>
              <a:latin typeface="HelveticaNeueCyr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HelveticaNeueCyr"/>
              </a:rPr>
              <a:t>Создание возможностей для выявления талантливой молодёжи и построения успешной карьеры в области производства, науки и технологий, развитие интеллектуального потенциала страны.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F2C4C12-4624-4118-968C-DD00C1AABF8A}"/>
              </a:ext>
            </a:extLst>
          </p:cNvPr>
          <p:cNvSpPr/>
          <p:nvPr/>
        </p:nvSpPr>
        <p:spPr>
          <a:xfrm>
            <a:off x="236472" y="5507372"/>
            <a:ext cx="11728144" cy="12744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8E2268-3692-40A9-804C-E615B471B4E5}"/>
              </a:ext>
            </a:extLst>
          </p:cNvPr>
          <p:cNvSpPr txBox="1"/>
          <p:nvPr/>
        </p:nvSpPr>
        <p:spPr>
          <a:xfrm>
            <a:off x="523445" y="4035105"/>
            <a:ext cx="23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Рабочие профессии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35979D-D7AC-4D7B-9302-957ECFE533B3}"/>
              </a:ext>
            </a:extLst>
          </p:cNvPr>
          <p:cNvSpPr txBox="1"/>
          <p:nvPr/>
        </p:nvSpPr>
        <p:spPr>
          <a:xfrm>
            <a:off x="9706062" y="4036503"/>
            <a:ext cx="1867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Бакалавриат</a:t>
            </a:r>
          </a:p>
          <a:p>
            <a:r>
              <a:rPr lang="ru-RU" u="sng" dirty="0"/>
              <a:t>Магистратура</a:t>
            </a:r>
          </a:p>
          <a:p>
            <a:r>
              <a:rPr lang="ru-RU" u="sng" dirty="0"/>
              <a:t>Аспирантура</a:t>
            </a:r>
          </a:p>
        </p:txBody>
      </p:sp>
    </p:spTree>
    <p:extLst>
      <p:ext uri="{BB962C8B-B14F-4D97-AF65-F5344CB8AC3E}">
        <p14:creationId xmlns:p14="http://schemas.microsoft.com/office/powerpoint/2010/main" val="282369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F0544-A752-4D83-A6BC-926D9DF3A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20" y="80174"/>
            <a:ext cx="10337683" cy="1096962"/>
          </a:xfrm>
          <a:noFill/>
        </p:spPr>
        <p:txBody>
          <a:bodyPr vert="horz" wrap="square" lIns="0" tIns="45720" rIns="0" bIns="45720" rtlCol="0" anchor="b">
            <a:spAutoFit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Направление подготовки «Продукты питания из растительного сырья» реализуется в 68 вузах России, в том числе 15 аграрных.</a:t>
            </a:r>
          </a:p>
        </p:txBody>
      </p:sp>
      <p:pic>
        <p:nvPicPr>
          <p:cNvPr id="9" name="Объект 5">
            <a:extLst>
              <a:ext uri="{FF2B5EF4-FFF2-40B4-BE49-F238E27FC236}">
                <a16:creationId xmlns:a16="http://schemas.microsoft.com/office/drawing/2014/main" id="{01875336-72C1-4557-B955-1C930CFBD2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59" y="1177136"/>
            <a:ext cx="10511921" cy="5543395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53FA28D-B6C3-4EDD-B014-CA029F808DF5}"/>
              </a:ext>
            </a:extLst>
          </p:cNvPr>
          <p:cNvSpPr txBox="1">
            <a:spLocks/>
          </p:cNvSpPr>
          <p:nvPr/>
        </p:nvSpPr>
        <p:spPr>
          <a:xfrm>
            <a:off x="795159" y="1527704"/>
            <a:ext cx="10203240" cy="1323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специалистов среднего и высшего профессионального образования по «Технологии хлеба, кондитерских и макаронных изделий» ведется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56 образовательных организациях, как бакалавров и магистров по направлению «Переработка сырья растительного происхождения»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6A6502-C53E-468D-97EA-E2379DE58EC1}"/>
              </a:ext>
            </a:extLst>
          </p:cNvPr>
          <p:cNvSpPr txBox="1"/>
          <p:nvPr/>
        </p:nvSpPr>
        <p:spPr>
          <a:xfrm>
            <a:off x="6712139" y="6357368"/>
            <a:ext cx="5479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Суздаль, Заседание Правления РСП, 25.03.2022</a:t>
            </a:r>
          </a:p>
        </p:txBody>
      </p:sp>
    </p:spTree>
    <p:extLst>
      <p:ext uri="{BB962C8B-B14F-4D97-AF65-F5344CB8AC3E}">
        <p14:creationId xmlns:p14="http://schemas.microsoft.com/office/powerpoint/2010/main" val="129273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F0544-A752-4D83-A6BC-926D9DF3A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58" y="80174"/>
            <a:ext cx="10337683" cy="1096962"/>
          </a:xfrm>
          <a:noFill/>
        </p:spPr>
        <p:txBody>
          <a:bodyPr vert="horz" wrap="square" lIns="0" tIns="45720" rIns="0" bIns="45720" rtlCol="0" anchor="b">
            <a:spAutoFit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«ТРУД И ЗАНЯТОСТЬ НАСЕЛЕНИЯ РОССИИ» </a:t>
            </a:r>
            <a:b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Издание официальное, 2021 год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BC42B7-BFAF-456F-8C83-1647E10A4077}"/>
              </a:ext>
            </a:extLst>
          </p:cNvPr>
          <p:cNvSpPr txBox="1"/>
          <p:nvPr/>
        </p:nvSpPr>
        <p:spPr>
          <a:xfrm>
            <a:off x="-1" y="1465587"/>
            <a:ext cx="121919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КАДРОВ ПО НАПРАВЛЕНИЮ «ПРОМЫШЛЕННАЯ ЭКОЛОГИЯ И БИОТЕХНОЛОГИЯ»</a:t>
            </a:r>
          </a:p>
        </p:txBody>
      </p:sp>
      <p:graphicFrame>
        <p:nvGraphicFramePr>
          <p:cNvPr id="8" name="Таблица 4">
            <a:extLst>
              <a:ext uri="{FF2B5EF4-FFF2-40B4-BE49-F238E27FC236}">
                <a16:creationId xmlns:a16="http://schemas.microsoft.com/office/drawing/2014/main" id="{8D944A68-3EFE-41B7-9AA1-4E08E6FA4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219792"/>
              </p:ext>
            </p:extLst>
          </p:nvPr>
        </p:nvGraphicFramePr>
        <p:xfrm>
          <a:off x="194561" y="2155173"/>
          <a:ext cx="11647665" cy="1816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185">
                  <a:extLst>
                    <a:ext uri="{9D8B030D-6E8A-4147-A177-3AD203B41FA5}">
                      <a16:colId xmlns:a16="http://schemas.microsoft.com/office/drawing/2014/main" val="1298259072"/>
                    </a:ext>
                  </a:extLst>
                </a:gridCol>
                <a:gridCol w="1294185">
                  <a:extLst>
                    <a:ext uri="{9D8B030D-6E8A-4147-A177-3AD203B41FA5}">
                      <a16:colId xmlns:a16="http://schemas.microsoft.com/office/drawing/2014/main" val="3370853964"/>
                    </a:ext>
                  </a:extLst>
                </a:gridCol>
                <a:gridCol w="1294185">
                  <a:extLst>
                    <a:ext uri="{9D8B030D-6E8A-4147-A177-3AD203B41FA5}">
                      <a16:colId xmlns:a16="http://schemas.microsoft.com/office/drawing/2014/main" val="622453501"/>
                    </a:ext>
                  </a:extLst>
                </a:gridCol>
                <a:gridCol w="1294185">
                  <a:extLst>
                    <a:ext uri="{9D8B030D-6E8A-4147-A177-3AD203B41FA5}">
                      <a16:colId xmlns:a16="http://schemas.microsoft.com/office/drawing/2014/main" val="676739082"/>
                    </a:ext>
                  </a:extLst>
                </a:gridCol>
                <a:gridCol w="1294185">
                  <a:extLst>
                    <a:ext uri="{9D8B030D-6E8A-4147-A177-3AD203B41FA5}">
                      <a16:colId xmlns:a16="http://schemas.microsoft.com/office/drawing/2014/main" val="30087959"/>
                    </a:ext>
                  </a:extLst>
                </a:gridCol>
                <a:gridCol w="1294185">
                  <a:extLst>
                    <a:ext uri="{9D8B030D-6E8A-4147-A177-3AD203B41FA5}">
                      <a16:colId xmlns:a16="http://schemas.microsoft.com/office/drawing/2014/main" val="3832532063"/>
                    </a:ext>
                  </a:extLst>
                </a:gridCol>
                <a:gridCol w="1294185">
                  <a:extLst>
                    <a:ext uri="{9D8B030D-6E8A-4147-A177-3AD203B41FA5}">
                      <a16:colId xmlns:a16="http://schemas.microsoft.com/office/drawing/2014/main" val="674234546"/>
                    </a:ext>
                  </a:extLst>
                </a:gridCol>
                <a:gridCol w="1294185">
                  <a:extLst>
                    <a:ext uri="{9D8B030D-6E8A-4147-A177-3AD203B41FA5}">
                      <a16:colId xmlns:a16="http://schemas.microsoft.com/office/drawing/2014/main" val="4250279096"/>
                    </a:ext>
                  </a:extLst>
                </a:gridCol>
                <a:gridCol w="1294185">
                  <a:extLst>
                    <a:ext uri="{9D8B030D-6E8A-4147-A177-3AD203B41FA5}">
                      <a16:colId xmlns:a16="http://schemas.microsoft.com/office/drawing/2014/main" val="4029778339"/>
                    </a:ext>
                  </a:extLst>
                </a:gridCol>
              </a:tblGrid>
              <a:tr h="445195">
                <a:tc gridSpan="9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 уровню образования, тыс. чел.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247719"/>
                  </a:ext>
                </a:extLst>
              </a:tr>
              <a:tr h="618167">
                <a:tc gridSpan="3">
                  <a:txBody>
                    <a:bodyPr/>
                    <a:lstStyle/>
                    <a:p>
                      <a:r>
                        <a:rPr lang="ru-RU" dirty="0"/>
                        <a:t>Квалифицированные рабочие и служащие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/>
                        <a:t>Специалисты среднего звена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/>
                        <a:t>Бакалавры, специалисты, магистры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53720"/>
                  </a:ext>
                </a:extLst>
              </a:tr>
              <a:tr h="353238">
                <a:tc>
                  <a:txBody>
                    <a:bodyPr/>
                    <a:lstStyle/>
                    <a:p>
                      <a:r>
                        <a:rPr lang="ru-RU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707687"/>
                  </a:ext>
                </a:extLst>
              </a:tr>
              <a:tr h="353238">
                <a:tc>
                  <a:txBody>
                    <a:bodyPr/>
                    <a:lstStyle/>
                    <a:p>
                      <a:r>
                        <a:rPr lang="ru-RU" dirty="0"/>
                        <a:t>27,9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19,7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19,7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104551"/>
                  </a:ext>
                </a:extLst>
              </a:tr>
            </a:tbl>
          </a:graphicData>
        </a:graphic>
      </p:graphicFrame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F6277672-E164-4B1D-88D3-A0CE0D096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037700"/>
              </p:ext>
            </p:extLst>
          </p:nvPr>
        </p:nvGraphicFramePr>
        <p:xfrm>
          <a:off x="230275" y="4260419"/>
          <a:ext cx="11616366" cy="1534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061">
                  <a:extLst>
                    <a:ext uri="{9D8B030D-6E8A-4147-A177-3AD203B41FA5}">
                      <a16:colId xmlns:a16="http://schemas.microsoft.com/office/drawing/2014/main" val="1298259072"/>
                    </a:ext>
                  </a:extLst>
                </a:gridCol>
                <a:gridCol w="1936061">
                  <a:extLst>
                    <a:ext uri="{9D8B030D-6E8A-4147-A177-3AD203B41FA5}">
                      <a16:colId xmlns:a16="http://schemas.microsoft.com/office/drawing/2014/main" val="3370853964"/>
                    </a:ext>
                  </a:extLst>
                </a:gridCol>
                <a:gridCol w="1936061">
                  <a:extLst>
                    <a:ext uri="{9D8B030D-6E8A-4147-A177-3AD203B41FA5}">
                      <a16:colId xmlns:a16="http://schemas.microsoft.com/office/drawing/2014/main" val="622453501"/>
                    </a:ext>
                  </a:extLst>
                </a:gridCol>
                <a:gridCol w="1936061">
                  <a:extLst>
                    <a:ext uri="{9D8B030D-6E8A-4147-A177-3AD203B41FA5}">
                      <a16:colId xmlns:a16="http://schemas.microsoft.com/office/drawing/2014/main" val="676739082"/>
                    </a:ext>
                  </a:extLst>
                </a:gridCol>
                <a:gridCol w="1936061">
                  <a:extLst>
                    <a:ext uri="{9D8B030D-6E8A-4147-A177-3AD203B41FA5}">
                      <a16:colId xmlns:a16="http://schemas.microsoft.com/office/drawing/2014/main" val="30087959"/>
                    </a:ext>
                  </a:extLst>
                </a:gridCol>
                <a:gridCol w="1936061">
                  <a:extLst>
                    <a:ext uri="{9D8B030D-6E8A-4147-A177-3AD203B41FA5}">
                      <a16:colId xmlns:a16="http://schemas.microsoft.com/office/drawing/2014/main" val="3832532063"/>
                    </a:ext>
                  </a:extLst>
                </a:gridCol>
              </a:tblGrid>
              <a:tr h="437089"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Аспиранты, чел.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247719"/>
                  </a:ext>
                </a:extLst>
              </a:tr>
              <a:tr h="337716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Без защиты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 защитой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53720"/>
                  </a:ext>
                </a:extLst>
              </a:tr>
              <a:tr h="337716">
                <a:tc>
                  <a:txBody>
                    <a:bodyPr/>
                    <a:lstStyle/>
                    <a:p>
                      <a:r>
                        <a:rPr lang="ru-RU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707687"/>
                  </a:ext>
                </a:extLst>
              </a:tr>
              <a:tr h="337716">
                <a:tc>
                  <a:txBody>
                    <a:bodyPr/>
                    <a:lstStyle/>
                    <a:p>
                      <a:r>
                        <a:rPr lang="ru-RU" dirty="0"/>
                        <a:t>163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10455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2532BF7-760C-426D-954C-1E376C2F9070}"/>
              </a:ext>
            </a:extLst>
          </p:cNvPr>
          <p:cNvSpPr txBox="1"/>
          <p:nvPr/>
        </p:nvSpPr>
        <p:spPr>
          <a:xfrm>
            <a:off x="6712139" y="6357368"/>
            <a:ext cx="5479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Суздаль, Заседание Правления РСП, 25.03.2022</a:t>
            </a:r>
          </a:p>
        </p:txBody>
      </p:sp>
    </p:spTree>
    <p:extLst>
      <p:ext uri="{BB962C8B-B14F-4D97-AF65-F5344CB8AC3E}">
        <p14:creationId xmlns:p14="http://schemas.microsoft.com/office/powerpoint/2010/main" val="151728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D061FC1-4C95-47FC-9B03-321663807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3986" y="1517929"/>
            <a:ext cx="8330758" cy="205818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0" i="1" dirty="0">
                <a:solidFill>
                  <a:srgbClr val="343434"/>
                </a:solidFill>
                <a:effectLst/>
                <a:latin typeface="+mn-lt"/>
              </a:rPr>
              <a:t>«</a:t>
            </a:r>
            <a:r>
              <a:rPr lang="ru-RU" sz="2200" b="0" i="1" dirty="0">
                <a:solidFill>
                  <a:srgbClr val="343434"/>
                </a:solidFill>
                <a:effectLst/>
                <a:latin typeface="+mn-lt"/>
              </a:rPr>
              <a:t>Технологическая изоляция, в которой оказалась наша страна в результате наложенных со стороны Запада санкций, поставила российских ученых перед необходимостью срочно создавать необходимые промышленности и медицине оборудование, возрождать семенные и племенные хозяйства. </a:t>
            </a:r>
            <a:r>
              <a:rPr lang="ru-RU" sz="22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Практически за два-три года Россия должна теперь создать и внедрить такой объем самого необходимого стране, какой она должна была внедрять последние 30 лет</a:t>
            </a:r>
            <a:r>
              <a:rPr lang="ru-RU" i="1" dirty="0">
                <a:solidFill>
                  <a:srgbClr val="343434"/>
                </a:solidFill>
                <a:effectLst/>
                <a:latin typeface="+mn-lt"/>
              </a:rPr>
              <a:t>».</a:t>
            </a:r>
            <a:r>
              <a:rPr lang="ru-RU" b="1" i="1" dirty="0">
                <a:solidFill>
                  <a:srgbClr val="343434"/>
                </a:solidFill>
                <a:effectLst/>
                <a:latin typeface="+mn-lt"/>
              </a:rPr>
              <a:t>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343434"/>
                </a:solidFill>
                <a:effectLst/>
                <a:latin typeface="+mn-lt"/>
              </a:rPr>
              <a:t>А.М. Сергеев, Президент РАН, академик РАН</a:t>
            </a:r>
            <a:r>
              <a:rPr lang="ru-RU" i="1" dirty="0">
                <a:solidFill>
                  <a:srgbClr val="343434"/>
                </a:solidFill>
                <a:latin typeface="+mn-lt"/>
              </a:rPr>
              <a:t>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i="1" dirty="0">
                <a:solidFill>
                  <a:srgbClr val="343434"/>
                </a:solidFill>
                <a:latin typeface="+mn-lt"/>
              </a:rPr>
              <a:t>21 марта 2022 г.,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i="1" dirty="0">
                <a:solidFill>
                  <a:srgbClr val="343434"/>
                </a:solidFill>
                <a:latin typeface="+mn-lt"/>
              </a:rPr>
              <a:t>Московский комсомолец, №48</a:t>
            </a:r>
            <a:endParaRPr lang="ru-RU" i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F3F8FD-7E54-43F6-918F-AE223FD8BF4D}"/>
              </a:ext>
            </a:extLst>
          </p:cNvPr>
          <p:cNvSpPr txBox="1"/>
          <p:nvPr/>
        </p:nvSpPr>
        <p:spPr>
          <a:xfrm>
            <a:off x="938467" y="350725"/>
            <a:ext cx="10193311" cy="480131"/>
          </a:xfrm>
          <a:prstGeom prst="rect">
            <a:avLst/>
          </a:prstGeom>
          <a:noFill/>
        </p:spPr>
        <p:txBody>
          <a:bodyPr vert="horz" wrap="square" lIns="0" tIns="45720" rIns="0" bIns="45720" rtlCol="0" anchor="b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ru-RU" dirty="0"/>
              <a:t>ГРОМ ГРЯНУЛ! НОВЫЕ ВЫЗОВЫ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B7A3B1-B857-4B97-98F9-2D0FF4134200}"/>
              </a:ext>
            </a:extLst>
          </p:cNvPr>
          <p:cNvSpPr txBox="1"/>
          <p:nvPr/>
        </p:nvSpPr>
        <p:spPr>
          <a:xfrm>
            <a:off x="704675" y="3429000"/>
            <a:ext cx="11263905" cy="2680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200" b="1" dirty="0">
                <a:solidFill>
                  <a:srgbClr val="C00000"/>
                </a:solidFill>
              </a:rPr>
              <a:t>Научно-технологическая и образовательная мобилизация: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200" dirty="0"/>
              <a:t>Критический характер зависимости в сфере наукоемких технологий … 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200" dirty="0"/>
              <a:t>Что проще закупить готовое или тратить деньги на отечественную разработку?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200" dirty="0"/>
              <a:t>Может быть теперь государство и бизнес начнут финансировать конкретные разработки, а наука прекратит отчитываться за госзадание числом публикаций? 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C00000"/>
                </a:solidFill>
              </a:rPr>
              <a:t>Новые каналы продаж, новая логистика поставок, новая логистика оплаты …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ИМПОРТОЗАМЕЩЕНИЕ И ИМПОРТОНЕЗАВИСИМОСТЬ – НОВОЕ ДЛЯ РОССИИ ЯВЛЕНИЕ?!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9CEF5B-7CF6-44B8-8CE3-881DE4A02503}"/>
              </a:ext>
            </a:extLst>
          </p:cNvPr>
          <p:cNvSpPr txBox="1"/>
          <p:nvPr/>
        </p:nvSpPr>
        <p:spPr>
          <a:xfrm>
            <a:off x="6712139" y="6357368"/>
            <a:ext cx="5479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Суздаль, Заседание Правления РСП, 25.03.2022</a:t>
            </a:r>
          </a:p>
        </p:txBody>
      </p:sp>
      <p:pic>
        <p:nvPicPr>
          <p:cNvPr id="1028" name="Picture 4" descr="Новым президентом Российской академии наук избран Александр Сергеев.">
            <a:extLst>
              <a:ext uri="{FF2B5EF4-FFF2-40B4-BE49-F238E27FC236}">
                <a16:creationId xmlns:a16="http://schemas.microsoft.com/office/drawing/2014/main" id="{FCD788D4-F39A-4BBA-8C28-AC62FD546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6" y="1433239"/>
            <a:ext cx="2674691" cy="171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937BC19-6337-415B-B5E6-ED00DD8AB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4" y="362325"/>
            <a:ext cx="11174890" cy="590931"/>
          </a:xfrm>
          <a:noFill/>
        </p:spPr>
        <p:txBody>
          <a:bodyPr vert="horz" wrap="square" lIns="0" tIns="45720" rIns="0" bIns="45720" rtlCol="0" anchor="b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РЕАЛИИ ВРЕМЕНИ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AA391D-966F-4CB0-A1A6-E1AC67E7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762" y="2310701"/>
            <a:ext cx="11306961" cy="833891"/>
          </a:xfrm>
          <a:ln w="38100">
            <a:solidFill>
              <a:srgbClr val="0070C0"/>
            </a:solidFill>
          </a:ln>
          <a:effectLst>
            <a:outerShdw blurRad="107950" dist="12700" dir="5400000" algn="ctr">
              <a:srgbClr val="0070C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a typeface="Cambria" panose="02040503050406030204" pitchFamily="18" charset="0"/>
              </a:rPr>
              <a:t>Формирование современной практико-ориентированной модели профессионального образования: </a:t>
            </a:r>
            <a:r>
              <a:rPr lang="ru-RU" sz="1800" b="1" dirty="0">
                <a:solidFill>
                  <a:srgbClr val="FF0000"/>
                </a:solidFill>
                <a:ea typeface="Cambria" panose="02040503050406030204" pitchFamily="18" charset="0"/>
              </a:rPr>
              <a:t>МНОГОПРОФИЛЬНОСТЬ</a:t>
            </a:r>
            <a:r>
              <a:rPr lang="ru-RU" sz="1800" dirty="0">
                <a:solidFill>
                  <a:schemeClr val="tx1"/>
                </a:solidFill>
                <a:ea typeface="Cambria" panose="02040503050406030204" pitchFamily="18" charset="0"/>
              </a:rPr>
              <a:t>,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FF0000"/>
                </a:solidFill>
                <a:ea typeface="Cambria" panose="02040503050406030204" pitchFamily="18" charset="0"/>
              </a:rPr>
              <a:t>МУЛЬТИНАПРАВЛЕННОСТЬ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a typeface="Cambria" panose="02040503050406030204" pitchFamily="18" charset="0"/>
              </a:rPr>
              <a:t>, </a:t>
            </a:r>
            <a:r>
              <a:rPr lang="ru-RU" sz="1800" b="1" dirty="0">
                <a:solidFill>
                  <a:srgbClr val="FF0000"/>
                </a:solidFill>
                <a:ea typeface="Cambria" panose="02040503050406030204" pitchFamily="18" charset="0"/>
              </a:rPr>
              <a:t>МЕЖДИСЦИПЛИНАРНОСТЬ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a typeface="Cambria" panose="02040503050406030204" pitchFamily="18" charset="0"/>
              </a:rPr>
              <a:t>, </a:t>
            </a:r>
            <a:r>
              <a:rPr lang="ru-RU" sz="1800" b="1" dirty="0">
                <a:solidFill>
                  <a:srgbClr val="FF0000"/>
                </a:solidFill>
                <a:ea typeface="Cambria" panose="02040503050406030204" pitchFamily="18" charset="0"/>
              </a:rPr>
              <a:t>МОДУЛЬНОСТЬ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a typeface="Cambria" panose="02040503050406030204" pitchFamily="18" charset="0"/>
              </a:rPr>
              <a:t> И </a:t>
            </a:r>
            <a:r>
              <a:rPr lang="ru-RU" sz="1800" b="1" dirty="0">
                <a:solidFill>
                  <a:srgbClr val="FF0000"/>
                </a:solidFill>
                <a:ea typeface="Cambria" panose="02040503050406030204" pitchFamily="18" charset="0"/>
              </a:rPr>
              <a:t>НАУКОЁМКОСТЬ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FF0000"/>
                </a:solidFill>
                <a:ea typeface="Cambria" panose="02040503050406030204" pitchFamily="18" charset="0"/>
              </a:rPr>
              <a:t>ТРАЕКТОРИЙ И ПРОГРАММ, СВЯЗЬ БИЗНЕС-СРЕДОЙ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a typeface="Cambria" panose="02040503050406030204" pitchFamily="18" charset="0"/>
              </a:rPr>
              <a:t>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6CFA4B5-2623-44E4-B963-E8E1092A4191}"/>
              </a:ext>
            </a:extLst>
          </p:cNvPr>
          <p:cNvSpPr/>
          <p:nvPr/>
        </p:nvSpPr>
        <p:spPr>
          <a:xfrm>
            <a:off x="386008" y="3572549"/>
            <a:ext cx="2595588" cy="833890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Непрерывная модернизация учебной и лабораторной базы </a:t>
            </a: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C4BD458F-BF43-4491-AA7B-CE2C2D2D6649}"/>
              </a:ext>
            </a:extLst>
          </p:cNvPr>
          <p:cNvSpPr/>
          <p:nvPr/>
        </p:nvSpPr>
        <p:spPr>
          <a:xfrm>
            <a:off x="7400682" y="3151539"/>
            <a:ext cx="301840" cy="400900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E51D66FB-89C3-4B0F-9BAD-CD010DAFE202}"/>
              </a:ext>
            </a:extLst>
          </p:cNvPr>
          <p:cNvSpPr/>
          <p:nvPr/>
        </p:nvSpPr>
        <p:spPr>
          <a:xfrm>
            <a:off x="10163445" y="3180539"/>
            <a:ext cx="301840" cy="368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BBAEDFF7-850A-4A85-B521-42B518DEEAFB}"/>
              </a:ext>
            </a:extLst>
          </p:cNvPr>
          <p:cNvSpPr/>
          <p:nvPr/>
        </p:nvSpPr>
        <p:spPr>
          <a:xfrm>
            <a:off x="2981596" y="5405756"/>
            <a:ext cx="604984" cy="4098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ъект 5">
            <a:extLst>
              <a:ext uri="{FF2B5EF4-FFF2-40B4-BE49-F238E27FC236}">
                <a16:creationId xmlns:a16="http://schemas.microsoft.com/office/drawing/2014/main" id="{141A5E04-E72F-4AC8-BA77-2D25A0F894D5}"/>
              </a:ext>
            </a:extLst>
          </p:cNvPr>
          <p:cNvSpPr txBox="1">
            <a:spLocks/>
          </p:cNvSpPr>
          <p:nvPr/>
        </p:nvSpPr>
        <p:spPr>
          <a:xfrm>
            <a:off x="376484" y="1298810"/>
            <a:ext cx="11306961" cy="787785"/>
          </a:xfrm>
          <a:prstGeom prst="rect">
            <a:avLst/>
          </a:prstGeom>
          <a:ln w="38100" cap="flat" cmpd="thickThin" algn="ctr">
            <a:solidFill>
              <a:srgbClr val="0070C0"/>
            </a:solidFill>
            <a:prstDash val="solid"/>
          </a:ln>
          <a:effectLst>
            <a:outerShdw blurRad="107950" dist="12700" dir="5400000" algn="ctr">
              <a:srgbClr val="0070C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sz="1600" b="1" dirty="0">
                <a:solidFill>
                  <a:srgbClr val="C00000"/>
                </a:solidFill>
                <a:ea typeface="Cambria" panose="02040503050406030204" pitchFamily="18" charset="0"/>
              </a:rPr>
              <a:t>20% занятого населения работает по специальности, 42% меняют специальность в первые 2 года.</a:t>
            </a:r>
          </a:p>
          <a:p>
            <a:pPr marL="45720" indent="0" algn="ctr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sz="1600" b="1" dirty="0">
                <a:solidFill>
                  <a:srgbClr val="C00000"/>
                </a:solidFill>
                <a:ea typeface="Cambria" panose="02040503050406030204" pitchFamily="18" charset="0"/>
              </a:rPr>
              <a:t>Изменение парадигмы мышления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a typeface="Cambria" panose="02040503050406030204" pitchFamily="18" charset="0"/>
              </a:rPr>
              <a:t>– исчезло гарантированное распределение на работу, престижность работы длительно на одном месте, главным стала профессиональная мобильность, мотивированность, карьерный рост. </a:t>
            </a:r>
          </a:p>
          <a:p>
            <a:pPr marL="45720" indent="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0BB5EB5-8E20-4939-951D-9FFAD6F3A51E}"/>
              </a:ext>
            </a:extLst>
          </p:cNvPr>
          <p:cNvSpPr/>
          <p:nvPr/>
        </p:nvSpPr>
        <p:spPr>
          <a:xfrm>
            <a:off x="3222498" y="3585443"/>
            <a:ext cx="2725468" cy="833891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Расширение баз производственной и научной практик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0301280-3A20-4D8F-AF25-73B39CAF0E92}"/>
              </a:ext>
            </a:extLst>
          </p:cNvPr>
          <p:cNvSpPr/>
          <p:nvPr/>
        </p:nvSpPr>
        <p:spPr>
          <a:xfrm>
            <a:off x="6176733" y="3585443"/>
            <a:ext cx="2725468" cy="833890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Актуализация учебной и учебно-методической литературы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3D32F58-ADBA-48A4-A991-C9E9317507DA}"/>
              </a:ext>
            </a:extLst>
          </p:cNvPr>
          <p:cNvSpPr/>
          <p:nvPr/>
        </p:nvSpPr>
        <p:spPr>
          <a:xfrm>
            <a:off x="9100808" y="3606300"/>
            <a:ext cx="2582638" cy="813033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Оценка квалификации и конкретизация программ ДПО</a:t>
            </a:r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191FC9DC-64C3-4974-8DA2-A3D2E811B0DE}"/>
              </a:ext>
            </a:extLst>
          </p:cNvPr>
          <p:cNvSpPr/>
          <p:nvPr/>
        </p:nvSpPr>
        <p:spPr>
          <a:xfrm>
            <a:off x="1573316" y="3151539"/>
            <a:ext cx="301840" cy="368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833491DB-E31C-4758-ABCC-1ED837256C6C}"/>
              </a:ext>
            </a:extLst>
          </p:cNvPr>
          <p:cNvSpPr/>
          <p:nvPr/>
        </p:nvSpPr>
        <p:spPr>
          <a:xfrm>
            <a:off x="4486999" y="3171823"/>
            <a:ext cx="301840" cy="368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86FE731-1C4E-4240-B037-E210520A535B}"/>
              </a:ext>
            </a:extLst>
          </p:cNvPr>
          <p:cNvSpPr/>
          <p:nvPr/>
        </p:nvSpPr>
        <p:spPr>
          <a:xfrm>
            <a:off x="384763" y="4725298"/>
            <a:ext cx="11306960" cy="1614391"/>
          </a:xfrm>
          <a:prstGeom prst="rect">
            <a:avLst/>
          </a:prstGeom>
          <a:solidFill>
            <a:srgbClr val="C00000"/>
          </a:solidFill>
          <a:ln w="28575">
            <a:solidFill>
              <a:srgbClr val="0070C0"/>
            </a:solidFill>
          </a:ln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ОБРАЗОВАНИЕ ДОЛЖНО ОСУЩЕСТВИТЬ ПЕРЕХОД </a:t>
            </a:r>
          </a:p>
          <a:p>
            <a:pPr algn="ctr"/>
            <a:r>
              <a:rPr lang="ru-RU" sz="2000" b="1" dirty="0"/>
              <a:t>ОТ ПРЕДМЕТНО-ЗНАНИЕВОЙ ПАРАДИГМЫ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ПРАКТИКО-ОРИЕНТИРОВАННОЙ МОДЕЛИ  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ТЕСНОМ СОТРУДНИЧЕСТВЕ С БИЗНЕСОМ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FF6AFC-2A69-4DF5-B081-5B086C5F11DC}"/>
              </a:ext>
            </a:extLst>
          </p:cNvPr>
          <p:cNvSpPr txBox="1"/>
          <p:nvPr/>
        </p:nvSpPr>
        <p:spPr>
          <a:xfrm>
            <a:off x="6712139" y="6357368"/>
            <a:ext cx="5479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Суздаль, Заседание Правления РСП, 25.03.2022</a:t>
            </a:r>
          </a:p>
        </p:txBody>
      </p:sp>
    </p:spTree>
    <p:extLst>
      <p:ext uri="{BB962C8B-B14F-4D97-AF65-F5344CB8AC3E}">
        <p14:creationId xmlns:p14="http://schemas.microsoft.com/office/powerpoint/2010/main" val="12813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1062_TF03431380_Win32" id="{A6E822EE-F76A-47D0-9249-6D708B3EA282}" vid="{56E3C628-9B47-49D6-A52A-36E073D67663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tf03431380_win32</Template>
  <TotalTime>19507</TotalTime>
  <Words>2106</Words>
  <Application>Microsoft Office PowerPoint</Application>
  <PresentationFormat>Широкоэкранный</PresentationFormat>
  <Paragraphs>302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Cambria</vt:lpstr>
      <vt:lpstr>Euphemia</vt:lpstr>
      <vt:lpstr>HelveticaNeueCyr</vt:lpstr>
      <vt:lpstr>Plantagenet Cherokee</vt:lpstr>
      <vt:lpstr>Times New Roman</vt:lpstr>
      <vt:lpstr>Wingdings</vt:lpstr>
      <vt:lpstr>Научная литература 16 х 9</vt:lpstr>
      <vt:lpstr>О повышении квалификации и профессиональной переподготовке специалистов хлебопекарных предприятий</vt:lpstr>
      <vt:lpstr>Презентация PowerPoint</vt:lpstr>
      <vt:lpstr>«ТРУД И ЗАНЯТОСТЬ НАСЕЛЕНИЯ РОССИИ»  Издание официальное, 2021 год</vt:lpstr>
      <vt:lpstr>«ПРОМЫШЛЕННОЕ ПРОИЗВОДСТВО В РОССИИ»  Издание официальное, 2021 год</vt:lpstr>
      <vt:lpstr> ГЛАВНАЯ ЗАДАЧА СИСТЕМЫ ОБРАЗОВАНИЯ: ОБЕСПЕЧИТЬ ВОЗМОЖНОСТЬ НЕПРЕРЫВНОГО ПРОФЕССИОНАЛЬНОГО ОБРАЗОВАНИЯ В ТЕЧЕНИЕ ВСЕЙ ЖИЗНИ</vt:lpstr>
      <vt:lpstr>Направление подготовки «Продукты питания из растительного сырья» реализуется в 68 вузах России, в том числе 15 аграрных.</vt:lpstr>
      <vt:lpstr>«ТРУД И ЗАНЯТОСТЬ НАСЕЛЕНИЯ РОССИИ»  Издание официальное, 2021 год</vt:lpstr>
      <vt:lpstr>Презентация PowerPoint</vt:lpstr>
      <vt:lpstr>РЕАЛИИ ВРЕМЕНИ</vt:lpstr>
      <vt:lpstr>ВОСТРЕБОВАННОСТЬ В СПЕЦИАЛИСТАХ</vt:lpstr>
      <vt:lpstr>СИСТЕМА ДПО АПК,  ПИЩЕВОЙ И ПЕРЕРАБЫВАЮЩЕЙ ПРОМЫШЛЕННОСТИ</vt:lpstr>
      <vt:lpstr>ПРОГРАММЫ ДОПОЛНИТЕЛЬНОГО ПРОФЕССИОНАЛЬНОГО ОБРАЗОВАНИЯ СПЕЦИАЛИСТОВ ХЛЕБОПЕКАРНЫХ ПРЕДПРИЯТИЙ</vt:lpstr>
      <vt:lpstr>МОНОГРАФИИ МЕЖДУНАРОДНОЙ ПРОМЫШЛЕННОЙ АКАДЕМИИ</vt:lpstr>
      <vt:lpstr>УЧЕБНОЕ ПОСОБИЕ ДЛЯ ВЫСШЕГО  И ДОПОЛНИТЕЛЬНОГО ПРОФЕССИОНАЛЬНОГО ОБРАЗОВАНИЯ СПЕЦИАЛИСТОВ ХЛЕБОПЕКАРНОГО ПРОИЗВОДСТВА</vt:lpstr>
      <vt:lpstr>СОВРЕМЕННАЯ КЛАССИФИКАЦИЯ, АКЦЕНТ НА ТЕРМИНЫ, АНАЛИТИКА,                                            НОВАЯ ВИЗУАЛИЗАЦИЯ ТЕХНОЛОГИЧЕСКИХ СХЕМ И КОНТРОЛЯ, ПРИМЕРЫ ТЕХНОЛОГИЧЕСКОГО ОБОРУДОВАНИЯ, СПРАВОЧНЫЙ МАТЕРИАЛ</vt:lpstr>
      <vt:lpstr>МОНОГРАФИЯ «ЗЕРНО, МУКА И ХЛЕБ РОССИИ.  Производство – Хранение – Переработка - Рынок»</vt:lpstr>
      <vt:lpstr>МОНОГРАФИЯ «ЗЕРНО, МУКА И ХЛЕБ РОССИИ.  Производство – Хранение – Переработка - Рынок»</vt:lpstr>
      <vt:lpstr>КОМИТЕТ РСП ПО ОБРАЗОВАНИЮ, КОНКУРСАМ И МЕЖДУНАРОДНЫМ ВЫСТАВКАМ</vt:lpstr>
      <vt:lpstr>КОМИТЕТ РСП ПО ОБРАЗОВАНИЮ, КОНКУРСАМ  И МЕЖДУНАРОДНЫМ ВЫСТАВКАМ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 с рисунком</dc:title>
  <dc:creator>Ольга Ильина</dc:creator>
  <cp:lastModifiedBy>Ольга Ильина</cp:lastModifiedBy>
  <cp:revision>215</cp:revision>
  <cp:lastPrinted>2021-05-19T13:39:02Z</cp:lastPrinted>
  <dcterms:created xsi:type="dcterms:W3CDTF">2021-05-11T11:07:54Z</dcterms:created>
  <dcterms:modified xsi:type="dcterms:W3CDTF">2022-03-30T13:20:47Z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